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  <p:sldMasterId id="2147483929" r:id="rId2"/>
    <p:sldMasterId id="2147483941" r:id="rId3"/>
    <p:sldMasterId id="2147483953" r:id="rId4"/>
    <p:sldMasterId id="2147483965" r:id="rId5"/>
    <p:sldMasterId id="2147484034" r:id="rId6"/>
  </p:sldMasterIdLst>
  <p:notesMasterIdLst>
    <p:notesMasterId r:id="rId61"/>
  </p:notesMasterIdLst>
  <p:handoutMasterIdLst>
    <p:handoutMasterId r:id="rId62"/>
  </p:handoutMasterIdLst>
  <p:sldIdLst>
    <p:sldId id="765" r:id="rId7"/>
    <p:sldId id="796" r:id="rId8"/>
    <p:sldId id="797" r:id="rId9"/>
    <p:sldId id="798" r:id="rId10"/>
    <p:sldId id="799" r:id="rId11"/>
    <p:sldId id="800" r:id="rId12"/>
    <p:sldId id="801" r:id="rId13"/>
    <p:sldId id="810" r:id="rId14"/>
    <p:sldId id="811" r:id="rId15"/>
    <p:sldId id="812" r:id="rId16"/>
    <p:sldId id="813" r:id="rId17"/>
    <p:sldId id="802" r:id="rId18"/>
    <p:sldId id="803" r:id="rId19"/>
    <p:sldId id="804" r:id="rId20"/>
    <p:sldId id="805" r:id="rId21"/>
    <p:sldId id="775" r:id="rId22"/>
    <p:sldId id="776" r:id="rId23"/>
    <p:sldId id="739" r:id="rId24"/>
    <p:sldId id="806" r:id="rId25"/>
    <p:sldId id="807" r:id="rId26"/>
    <p:sldId id="763" r:id="rId27"/>
    <p:sldId id="736" r:id="rId28"/>
    <p:sldId id="809" r:id="rId29"/>
    <p:sldId id="808" r:id="rId30"/>
    <p:sldId id="737" r:id="rId31"/>
    <p:sldId id="738" r:id="rId32"/>
    <p:sldId id="741" r:id="rId33"/>
    <p:sldId id="743" r:id="rId34"/>
    <p:sldId id="643" r:id="rId35"/>
    <p:sldId id="746" r:id="rId36"/>
    <p:sldId id="750" r:id="rId37"/>
    <p:sldId id="778" r:id="rId38"/>
    <p:sldId id="779" r:id="rId39"/>
    <p:sldId id="780" r:id="rId40"/>
    <p:sldId id="781" r:id="rId41"/>
    <p:sldId id="782" r:id="rId42"/>
    <p:sldId id="783" r:id="rId43"/>
    <p:sldId id="757" r:id="rId44"/>
    <p:sldId id="758" r:id="rId45"/>
    <p:sldId id="759" r:id="rId46"/>
    <p:sldId id="760" r:id="rId47"/>
    <p:sldId id="761" r:id="rId48"/>
    <p:sldId id="784" r:id="rId49"/>
    <p:sldId id="785" r:id="rId50"/>
    <p:sldId id="786" r:id="rId51"/>
    <p:sldId id="787" r:id="rId52"/>
    <p:sldId id="788" r:id="rId53"/>
    <p:sldId id="789" r:id="rId54"/>
    <p:sldId id="790" r:id="rId55"/>
    <p:sldId id="791" r:id="rId56"/>
    <p:sldId id="792" r:id="rId57"/>
    <p:sldId id="793" r:id="rId58"/>
    <p:sldId id="794" r:id="rId59"/>
    <p:sldId id="795" r:id="rId60"/>
  </p:sldIdLst>
  <p:sldSz cx="9144000" cy="6858000" type="screen4x3"/>
  <p:notesSz cx="6669088" cy="97758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38D"/>
    <a:srgbClr val="3B1165"/>
    <a:srgbClr val="8D57B5"/>
    <a:srgbClr val="DCC3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747" autoAdjust="0"/>
    <p:restoredTop sz="98074" autoAdjust="0"/>
  </p:normalViewPr>
  <p:slideViewPr>
    <p:cSldViewPr>
      <p:cViewPr>
        <p:scale>
          <a:sx n="77" d="100"/>
          <a:sy n="77" d="100"/>
        </p:scale>
        <p:origin x="-1502" y="-1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63" Type="http://schemas.openxmlformats.org/officeDocument/2006/relationships/presProps" Target="presProps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viewProps" Target="view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018761200446386E-3"/>
          <c:y val="0.13557256865639269"/>
          <c:w val="0.96625978755983677"/>
          <c:h val="0.8644274777782624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6105</c:v>
                </c:pt>
                <c:pt idx="1">
                  <c:v>5468</c:v>
                </c:pt>
                <c:pt idx="2">
                  <c:v>5960</c:v>
                </c:pt>
                <c:pt idx="3">
                  <c:v>5229</c:v>
                </c:pt>
                <c:pt idx="4">
                  <c:v>5789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482496"/>
        <c:axId val="103484032"/>
      </c:lineChart>
      <c:catAx>
        <c:axId val="103482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3484032"/>
        <c:crosses val="autoZero"/>
        <c:auto val="1"/>
        <c:lblAlgn val="ctr"/>
        <c:lblOffset val="100"/>
        <c:noMultiLvlLbl val="0"/>
      </c:catAx>
      <c:valAx>
        <c:axId val="1034840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82496"/>
        <c:crosses val="autoZero"/>
        <c:crossBetween val="between"/>
      </c:valAx>
      <c:spPr>
        <a:noFill/>
        <a:ln w="25398">
          <a:noFill/>
        </a:ln>
      </c:spPr>
    </c:plotArea>
    <c:plotVisOnly val="1"/>
    <c:dispBlanksAs val="gap"/>
    <c:showDLblsOverMax val="0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4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347247815376859E-2"/>
          <c:y val="2.7631478446839299E-2"/>
          <c:w val="0.93665275218462363"/>
          <c:h val="0.92615519571899418"/>
        </c:manualLayout>
      </c:layout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rgbClr val="C0504D">
                    <a:tint val="98000"/>
                    <a:shade val="25000"/>
                    <a:satMod val="250000"/>
                  </a:srgbClr>
                </a:gs>
                <a:gs pos="68000">
                  <a:srgbClr val="C0504D">
                    <a:tint val="86000"/>
                    <a:satMod val="115000"/>
                  </a:srgbClr>
                </a:gs>
                <a:gs pos="100000">
                  <a:srgbClr val="C0504D">
                    <a:tint val="50000"/>
                    <a:satMod val="150000"/>
                  </a:srgbClr>
                </a:gs>
              </a:gsLst>
              <a:path path="circle">
                <a:fillToRect l="50000" t="130000" r="50000" b="-30000"/>
              </a:path>
            </a:gradFill>
            <a:ln w="9525" cap="flat" cmpd="sng" algn="ctr">
              <a:solidFill>
                <a:srgbClr val="C0504D">
                  <a:shade val="50000"/>
                  <a:satMod val="103000"/>
                </a:srgbClr>
              </a:solidFill>
              <a:prstDash val="solid"/>
            </a:ln>
            <a:effectLst>
              <a:outerShdw blurRad="57150" dist="38100" dir="5400000" algn="ctr" rotWithShape="0">
                <a:srgbClr val="C0504D">
                  <a:shade val="9000"/>
                  <a:satMod val="105000"/>
                  <a:alpha val="48000"/>
                </a:srgbClr>
              </a:outerShdw>
            </a:effectLst>
          </c:spPr>
          <c:invertIfNegative val="0"/>
          <c:cat>
            <c:strRef>
              <c:f>Лист2!$A$1:$A$5</c:f>
              <c:strCache>
                <c:ptCount val="5"/>
                <c:pt idx="0">
                  <c:v>НС тугоухость</c:v>
                </c:pt>
                <c:pt idx="1">
                  <c:v>Вибр. болезнь</c:v>
                </c:pt>
                <c:pt idx="2">
                  <c:v>П-кр. Радикулопатии</c:v>
                </c:pt>
                <c:pt idx="3">
                  <c:v>Хр. проф. бронхит</c:v>
                </c:pt>
                <c:pt idx="4">
                  <c:v>Пневмокониоз</c:v>
                </c:pt>
              </c:strCache>
            </c:strRef>
          </c:cat>
          <c:val>
            <c:numRef>
              <c:f>Лист2!$B$1:$B$5</c:f>
              <c:numCache>
                <c:formatCode>General</c:formatCode>
                <c:ptCount val="5"/>
                <c:pt idx="0">
                  <c:v>37.1</c:v>
                </c:pt>
                <c:pt idx="1">
                  <c:v>24.9</c:v>
                </c:pt>
                <c:pt idx="2">
                  <c:v>16.100000000000001</c:v>
                </c:pt>
                <c:pt idx="3">
                  <c:v>13.1</c:v>
                </c:pt>
                <c:pt idx="4">
                  <c:v>4.0999999999999996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3545088"/>
        <c:axId val="111673344"/>
        <c:axId val="0"/>
      </c:bar3DChart>
      <c:catAx>
        <c:axId val="103545088"/>
        <c:scaling>
          <c:orientation val="minMax"/>
        </c:scaling>
        <c:delete val="1"/>
        <c:axPos val="b"/>
        <c:majorTickMark val="out"/>
        <c:minorTickMark val="none"/>
        <c:tickLblPos val="none"/>
        <c:crossAx val="111673344"/>
        <c:crosses val="autoZero"/>
        <c:auto val="1"/>
        <c:lblAlgn val="ctr"/>
        <c:lblOffset val="100"/>
        <c:noMultiLvlLbl val="0"/>
      </c:catAx>
      <c:valAx>
        <c:axId val="11167334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23538D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ru-RU"/>
          </a:p>
        </c:txPr>
        <c:crossAx val="103545088"/>
        <c:crosses val="autoZero"/>
        <c:crossBetween val="between"/>
      </c:valAx>
      <c:spPr>
        <a:gradFill rotWithShape="1">
          <a:gsLst>
            <a:gs pos="0">
              <a:srgbClr val="4BACC6">
                <a:tint val="70000"/>
                <a:satMod val="130000"/>
              </a:srgbClr>
            </a:gs>
            <a:gs pos="43000">
              <a:srgbClr val="4BACC6">
                <a:tint val="44000"/>
                <a:satMod val="165000"/>
              </a:srgbClr>
            </a:gs>
            <a:gs pos="93000">
              <a:srgbClr val="4BACC6">
                <a:tint val="15000"/>
                <a:satMod val="165000"/>
              </a:srgbClr>
            </a:gs>
            <a:gs pos="100000">
              <a:srgbClr val="4BACC6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4BACC6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4BACC6">
              <a:shade val="9000"/>
              <a:satMod val="105000"/>
              <a:alpha val="48000"/>
            </a:srgbClr>
          </a:outerShdw>
        </a:effectLst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4.0674878717179494E-2"/>
          <c:w val="1"/>
          <c:h val="0.93848600155538253"/>
        </c:manualLayout>
      </c:layout>
      <c:lineChart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3931</c:v>
                </c:pt>
                <c:pt idx="1">
                  <c:v>3200</c:v>
                </c:pt>
                <c:pt idx="2">
                  <c:v>3244</c:v>
                </c:pt>
                <c:pt idx="3">
                  <c:v>3220</c:v>
                </c:pt>
                <c:pt idx="4">
                  <c:v>2999</c:v>
                </c:pt>
                <c:pt idx="5">
                  <c:v>2630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Лист1!$A$2:$A$7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50240"/>
        <c:axId val="7856128"/>
      </c:lineChart>
      <c:catAx>
        <c:axId val="7850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56128"/>
        <c:crosses val="autoZero"/>
        <c:auto val="1"/>
        <c:lblAlgn val="ctr"/>
        <c:lblOffset val="100"/>
        <c:noMultiLvlLbl val="0"/>
      </c:catAx>
      <c:valAx>
        <c:axId val="78561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850240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36479471629586E-2"/>
          <c:y val="0"/>
          <c:w val="0.40989113515463632"/>
          <c:h val="0.9076160849852653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cat>
            <c:strRef>
              <c:f>Лист1!$A$2:$A$12</c:f>
              <c:strCache>
                <c:ptCount val="11"/>
                <c:pt idx="0">
                  <c:v>строительство - 610 чел.</c:v>
                </c:pt>
                <c:pt idx="1">
                  <c:v>обрабатывающие производства - 459 чел.</c:v>
                </c:pt>
                <c:pt idx="2">
                  <c:v>транспорт и связь - 289 чел.</c:v>
                </c:pt>
                <c:pt idx="3">
                  <c:v>сельское хозяйство - 304 чел.</c:v>
                </c:pt>
                <c:pt idx="4">
                  <c:v>добыча полезных ископемых - 188 чел.</c:v>
                </c:pt>
                <c:pt idx="5">
                  <c:v>производство и распределение электроэнергии -137 чел.</c:v>
                </c:pt>
                <c:pt idx="6">
                  <c:v>оптовая и розничная торговля; ремонт трансп. средств, бытовых изделий и др. - 130 чел.</c:v>
                </c:pt>
                <c:pt idx="7">
                  <c:v>предоставление социальных, коммунальных и других услуг - 120 чел.</c:v>
                </c:pt>
                <c:pt idx="8">
                  <c:v>государственное управление и военная безопасность -106 чел.</c:v>
                </c:pt>
                <c:pt idx="9">
                  <c:v>образование - 47 чел.</c:v>
                </c:pt>
                <c:pt idx="10">
                  <c:v>финансовая деятельность - 24 чел.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25</c:v>
                </c:pt>
                <c:pt idx="1">
                  <c:v>17</c:v>
                </c:pt>
                <c:pt idx="2">
                  <c:v>10.9</c:v>
                </c:pt>
                <c:pt idx="3">
                  <c:v>11</c:v>
                </c:pt>
                <c:pt idx="4">
                  <c:v>7</c:v>
                </c:pt>
                <c:pt idx="5">
                  <c:v>5</c:v>
                </c:pt>
                <c:pt idx="6">
                  <c:v>5</c:v>
                </c:pt>
                <c:pt idx="7">
                  <c:v>4.5</c:v>
                </c:pt>
                <c:pt idx="8">
                  <c:v>4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7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1">
                <a:latin typeface="Antique Olive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latin typeface="Antique Olive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>
                <a:latin typeface="Antique Olive" pitchFamily="34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="1">
                <a:latin typeface="Antique Olive" pitchFamily="34" charset="0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 b="1">
                <a:latin typeface="Antique Olive" pitchFamily="34" charset="0"/>
              </a:defRPr>
            </a:pPr>
            <a:endParaRPr lang="ru-RU"/>
          </a:p>
        </c:txPr>
      </c:legendEntry>
      <c:layout/>
      <c:overlay val="0"/>
      <c:txPr>
        <a:bodyPr/>
        <a:lstStyle/>
        <a:p>
          <a:pPr>
            <a:defRPr sz="1200">
              <a:latin typeface="Antique Olive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60D27A-0518-4FA6-B295-334DEE5877A9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5F04E23-AA1C-40A2-8B45-55AB0FA3A243}">
      <dgm:prSet phldrT="[Текст]" custT="1"/>
      <dgm:spPr/>
      <dgm:t>
        <a:bodyPr/>
        <a:lstStyle/>
        <a:p>
          <a:pPr algn="l"/>
          <a:r>
            <a:rPr lang="ru-RU" sz="3200" dirty="0" smtClean="0"/>
            <a:t>НЕДОПУЩЕНИЕ КОНФЛИКТА ИНТЕРЕСОВ</a:t>
          </a:r>
          <a:endParaRPr lang="ru-RU" sz="3200" dirty="0"/>
        </a:p>
      </dgm:t>
    </dgm:pt>
    <dgm:pt modelId="{7AF0DDA1-F650-4986-B2C5-FD13599C6F4F}" type="parTrans" cxnId="{C2F4B025-0095-47CA-8682-E1F620D2B896}">
      <dgm:prSet/>
      <dgm:spPr/>
      <dgm:t>
        <a:bodyPr/>
        <a:lstStyle/>
        <a:p>
          <a:endParaRPr lang="ru-RU" sz="3600"/>
        </a:p>
      </dgm:t>
    </dgm:pt>
    <dgm:pt modelId="{03342B86-7EF0-4349-9176-1CECD47E0F70}" type="sibTrans" cxnId="{C2F4B025-0095-47CA-8682-E1F620D2B896}">
      <dgm:prSet/>
      <dgm:spPr/>
      <dgm:t>
        <a:bodyPr/>
        <a:lstStyle/>
        <a:p>
          <a:endParaRPr lang="ru-RU" sz="3600"/>
        </a:p>
      </dgm:t>
    </dgm:pt>
    <dgm:pt modelId="{CD9439BD-924C-485E-BFB8-484DF8EB2501}">
      <dgm:prSet phldrT="[Текст]" custT="1"/>
      <dgm:spPr/>
      <dgm:t>
        <a:bodyPr/>
        <a:lstStyle/>
        <a:p>
          <a:endParaRPr lang="ru-RU" sz="3600" dirty="0"/>
        </a:p>
      </dgm:t>
    </dgm:pt>
    <dgm:pt modelId="{F69B3C0C-0054-47F0-BD56-356882EEAC79}" type="parTrans" cxnId="{CF1016EB-15EE-48C4-9D7F-D9B8DF8CC931}">
      <dgm:prSet/>
      <dgm:spPr/>
      <dgm:t>
        <a:bodyPr/>
        <a:lstStyle/>
        <a:p>
          <a:endParaRPr lang="ru-RU" sz="3600"/>
        </a:p>
      </dgm:t>
    </dgm:pt>
    <dgm:pt modelId="{F0A4A0B9-8174-4C6B-825E-5EE412F628F0}" type="sibTrans" cxnId="{CF1016EB-15EE-48C4-9D7F-D9B8DF8CC931}">
      <dgm:prSet/>
      <dgm:spPr/>
      <dgm:t>
        <a:bodyPr/>
        <a:lstStyle/>
        <a:p>
          <a:endParaRPr lang="ru-RU" sz="3600"/>
        </a:p>
      </dgm:t>
    </dgm:pt>
    <dgm:pt modelId="{89EE08D4-DEDB-4AB6-B8F7-5B6AFDF0FABB}">
      <dgm:prSet phldrT="[Текст]" custT="1"/>
      <dgm:spPr/>
      <dgm:t>
        <a:bodyPr/>
        <a:lstStyle/>
        <a:p>
          <a:r>
            <a:rPr lang="ru-RU" sz="3200" dirty="0" smtClean="0"/>
            <a:t>ДЕНЕЖНОЕ ВОЗНАГРАЖДЕНИЕ ОРГАНИЗАЦИИ, ПРОВОДЯЩЕЙ СОУТ, НЕ МОЖЕТ БЫТЬ ПОСТАВЛЕНО В ЗАВИСИМОСТЬ ОТ РЕЗУЛЬТАТОВ ОЦЕНКИ</a:t>
          </a:r>
          <a:endParaRPr lang="ru-RU" sz="3200" dirty="0"/>
        </a:p>
      </dgm:t>
    </dgm:pt>
    <dgm:pt modelId="{FE4E2F4C-7CE3-4A86-8F65-780FAC960F8B}" type="parTrans" cxnId="{852FEE3D-3277-4CFA-BDA0-E4D15E1E76BD}">
      <dgm:prSet/>
      <dgm:spPr/>
      <dgm:t>
        <a:bodyPr/>
        <a:lstStyle/>
        <a:p>
          <a:endParaRPr lang="ru-RU" sz="3600"/>
        </a:p>
      </dgm:t>
    </dgm:pt>
    <dgm:pt modelId="{158412D4-5D6D-48F9-8559-7D4983FBB1B1}" type="sibTrans" cxnId="{852FEE3D-3277-4CFA-BDA0-E4D15E1E76BD}">
      <dgm:prSet/>
      <dgm:spPr/>
      <dgm:t>
        <a:bodyPr/>
        <a:lstStyle/>
        <a:p>
          <a:endParaRPr lang="ru-RU" sz="3600"/>
        </a:p>
      </dgm:t>
    </dgm:pt>
    <dgm:pt modelId="{AEF5D327-2F74-4F80-ACC0-9E92374CD523}">
      <dgm:prSet phldrT="[Текст]" custT="1"/>
      <dgm:spPr/>
      <dgm:t>
        <a:bodyPr/>
        <a:lstStyle/>
        <a:p>
          <a:endParaRPr lang="ru-RU" sz="3600" dirty="0"/>
        </a:p>
      </dgm:t>
    </dgm:pt>
    <dgm:pt modelId="{37430CE2-697C-48CD-A131-C380BAFE20F4}" type="parTrans" cxnId="{1611A59F-81F4-48F1-8970-5F72DEF9FECD}">
      <dgm:prSet/>
      <dgm:spPr/>
      <dgm:t>
        <a:bodyPr/>
        <a:lstStyle/>
        <a:p>
          <a:endParaRPr lang="ru-RU" sz="3600"/>
        </a:p>
      </dgm:t>
    </dgm:pt>
    <dgm:pt modelId="{B121B81B-FBFA-4719-8927-1AED2A83FB4A}" type="sibTrans" cxnId="{1611A59F-81F4-48F1-8970-5F72DEF9FECD}">
      <dgm:prSet/>
      <dgm:spPr/>
      <dgm:t>
        <a:bodyPr/>
        <a:lstStyle/>
        <a:p>
          <a:endParaRPr lang="ru-RU" sz="3600"/>
        </a:p>
      </dgm:t>
    </dgm:pt>
    <dgm:pt modelId="{0C61914B-C2C8-4650-AFE9-3C412A4A7820}">
      <dgm:prSet phldrT="[Текст]" custT="1"/>
      <dgm:spPr>
        <a:noFill/>
      </dgm:spPr>
      <dgm:t>
        <a:bodyPr/>
        <a:lstStyle/>
        <a:p>
          <a:pPr algn="r"/>
          <a:r>
            <a:rPr lang="ru-RU" sz="3200" dirty="0" smtClean="0">
              <a:solidFill>
                <a:schemeClr val="tx2"/>
              </a:solidFill>
            </a:rPr>
            <a:t>ОГРАНИЧЕНИЕ КРУГА ЛИЦ, ПРОВОДЯЩИХ СПЕЦИАЛЬНУЮ ОЦЕНКУ УСЛОВИЙ ТРУДА – ЭКСПЕРТЫ НЕСУТ ПЕРСОНАЛЬНУЮ ОТВЕТСТВЕННОСТЬ ЗА ОБЪЕКТИВНЫЕ РЕЗУЛЬТАТЫ СОУТ</a:t>
          </a:r>
          <a:endParaRPr lang="ru-RU" sz="3200" dirty="0">
            <a:solidFill>
              <a:schemeClr val="tx2"/>
            </a:solidFill>
          </a:endParaRPr>
        </a:p>
      </dgm:t>
    </dgm:pt>
    <dgm:pt modelId="{110B52D4-432F-4C60-A4DB-BCCAA9488590}" type="parTrans" cxnId="{7B006A2B-2961-4B8D-A395-51E17B5C6FED}">
      <dgm:prSet/>
      <dgm:spPr/>
      <dgm:t>
        <a:bodyPr/>
        <a:lstStyle/>
        <a:p>
          <a:endParaRPr lang="ru-RU"/>
        </a:p>
      </dgm:t>
    </dgm:pt>
    <dgm:pt modelId="{B706F9D3-14F0-49B9-9E40-81428843B757}" type="sibTrans" cxnId="{7B006A2B-2961-4B8D-A395-51E17B5C6FED}">
      <dgm:prSet/>
      <dgm:spPr/>
      <dgm:t>
        <a:bodyPr/>
        <a:lstStyle/>
        <a:p>
          <a:endParaRPr lang="ru-RU"/>
        </a:p>
      </dgm:t>
    </dgm:pt>
    <dgm:pt modelId="{C25E4736-0402-4FAC-A33B-120109767F9D}" type="pres">
      <dgm:prSet presAssocID="{7660D27A-0518-4FA6-B295-334DEE5877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7138C1-2071-4119-88C8-0A3146100907}" type="pres">
      <dgm:prSet presAssocID="{A5F04E23-AA1C-40A2-8B45-55AB0FA3A243}" presName="parentText" presStyleLbl="node1" presStyleIdx="0" presStyleCnt="3" custScaleY="76512" custLinFactY="-952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220C2F-20D6-4204-AFA4-2E4A16CA8F8F}" type="pres">
      <dgm:prSet presAssocID="{A5F04E23-AA1C-40A2-8B45-55AB0FA3A24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E24D9-ADF1-4264-AF32-75E52BE007A9}" type="pres">
      <dgm:prSet presAssocID="{0C61914B-C2C8-4650-AFE9-3C412A4A782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F229F1-762D-4EE4-8F4A-4DD4277DFB20}" type="pres">
      <dgm:prSet presAssocID="{B706F9D3-14F0-49B9-9E40-81428843B757}" presName="spacer" presStyleCnt="0"/>
      <dgm:spPr/>
    </dgm:pt>
    <dgm:pt modelId="{386D37F6-A164-4CE3-ACA0-C16277461AAA}" type="pres">
      <dgm:prSet presAssocID="{89EE08D4-DEDB-4AB6-B8F7-5B6AFDF0FABB}" presName="parentText" presStyleLbl="node1" presStyleIdx="2" presStyleCnt="3" custScaleY="99227" custLinFactY="247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DAEC4-864E-4551-8413-0E176BA048F8}" type="pres">
      <dgm:prSet presAssocID="{89EE08D4-DEDB-4AB6-B8F7-5B6AFDF0FAB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006A2B-2961-4B8D-A395-51E17B5C6FED}" srcId="{7660D27A-0518-4FA6-B295-334DEE5877A9}" destId="{0C61914B-C2C8-4650-AFE9-3C412A4A7820}" srcOrd="1" destOrd="0" parTransId="{110B52D4-432F-4C60-A4DB-BCCAA9488590}" sibTransId="{B706F9D3-14F0-49B9-9E40-81428843B757}"/>
    <dgm:cxn modelId="{C2F4B025-0095-47CA-8682-E1F620D2B896}" srcId="{7660D27A-0518-4FA6-B295-334DEE5877A9}" destId="{A5F04E23-AA1C-40A2-8B45-55AB0FA3A243}" srcOrd="0" destOrd="0" parTransId="{7AF0DDA1-F650-4986-B2C5-FD13599C6F4F}" sibTransId="{03342B86-7EF0-4349-9176-1CECD47E0F70}"/>
    <dgm:cxn modelId="{0A12D3D0-C59C-4DAA-9EF2-16F1972B8998}" type="presOf" srcId="{AEF5D327-2F74-4F80-ACC0-9E92374CD523}" destId="{9D1DAEC4-864E-4551-8413-0E176BA048F8}" srcOrd="0" destOrd="0" presId="urn:microsoft.com/office/officeart/2005/8/layout/vList2"/>
    <dgm:cxn modelId="{852FEE3D-3277-4CFA-BDA0-E4D15E1E76BD}" srcId="{7660D27A-0518-4FA6-B295-334DEE5877A9}" destId="{89EE08D4-DEDB-4AB6-B8F7-5B6AFDF0FABB}" srcOrd="2" destOrd="0" parTransId="{FE4E2F4C-7CE3-4A86-8F65-780FAC960F8B}" sibTransId="{158412D4-5D6D-48F9-8559-7D4983FBB1B1}"/>
    <dgm:cxn modelId="{5CED10D5-77C7-4B95-B632-A0F5FD331DF0}" type="presOf" srcId="{89EE08D4-DEDB-4AB6-B8F7-5B6AFDF0FABB}" destId="{386D37F6-A164-4CE3-ACA0-C16277461AAA}" srcOrd="0" destOrd="0" presId="urn:microsoft.com/office/officeart/2005/8/layout/vList2"/>
    <dgm:cxn modelId="{913B5830-C82D-4022-834D-C326C51633D0}" type="presOf" srcId="{A5F04E23-AA1C-40A2-8B45-55AB0FA3A243}" destId="{ED7138C1-2071-4119-88C8-0A3146100907}" srcOrd="0" destOrd="0" presId="urn:microsoft.com/office/officeart/2005/8/layout/vList2"/>
    <dgm:cxn modelId="{1EA0AA7D-B8FF-4E15-B737-0A071B77F954}" type="presOf" srcId="{7660D27A-0518-4FA6-B295-334DEE5877A9}" destId="{C25E4736-0402-4FAC-A33B-120109767F9D}" srcOrd="0" destOrd="0" presId="urn:microsoft.com/office/officeart/2005/8/layout/vList2"/>
    <dgm:cxn modelId="{7FBEB5D9-9B9A-44BD-96EF-C857EAE123F4}" type="presOf" srcId="{CD9439BD-924C-485E-BFB8-484DF8EB2501}" destId="{E1220C2F-20D6-4204-AFA4-2E4A16CA8F8F}" srcOrd="0" destOrd="0" presId="urn:microsoft.com/office/officeart/2005/8/layout/vList2"/>
    <dgm:cxn modelId="{1611A59F-81F4-48F1-8970-5F72DEF9FECD}" srcId="{89EE08D4-DEDB-4AB6-B8F7-5B6AFDF0FABB}" destId="{AEF5D327-2F74-4F80-ACC0-9E92374CD523}" srcOrd="0" destOrd="0" parTransId="{37430CE2-697C-48CD-A131-C380BAFE20F4}" sibTransId="{B121B81B-FBFA-4719-8927-1AED2A83FB4A}"/>
    <dgm:cxn modelId="{2FF3FC9D-2FB7-43B3-AE53-EB1C6906F914}" type="presOf" srcId="{0C61914B-C2C8-4650-AFE9-3C412A4A7820}" destId="{A95E24D9-ADF1-4264-AF32-75E52BE007A9}" srcOrd="0" destOrd="0" presId="urn:microsoft.com/office/officeart/2005/8/layout/vList2"/>
    <dgm:cxn modelId="{CF1016EB-15EE-48C4-9D7F-D9B8DF8CC931}" srcId="{A5F04E23-AA1C-40A2-8B45-55AB0FA3A243}" destId="{CD9439BD-924C-485E-BFB8-484DF8EB2501}" srcOrd="0" destOrd="0" parTransId="{F69B3C0C-0054-47F0-BD56-356882EEAC79}" sibTransId="{F0A4A0B9-8174-4C6B-825E-5EE412F628F0}"/>
    <dgm:cxn modelId="{E6A1B530-93F5-4908-BA22-939F889F1620}" type="presParOf" srcId="{C25E4736-0402-4FAC-A33B-120109767F9D}" destId="{ED7138C1-2071-4119-88C8-0A3146100907}" srcOrd="0" destOrd="0" presId="urn:microsoft.com/office/officeart/2005/8/layout/vList2"/>
    <dgm:cxn modelId="{B116CBD5-F8A0-4F10-B88A-8A8596B581C3}" type="presParOf" srcId="{C25E4736-0402-4FAC-A33B-120109767F9D}" destId="{E1220C2F-20D6-4204-AFA4-2E4A16CA8F8F}" srcOrd="1" destOrd="0" presId="urn:microsoft.com/office/officeart/2005/8/layout/vList2"/>
    <dgm:cxn modelId="{5E4063E3-BDE6-4D39-99CA-6964A67A117D}" type="presParOf" srcId="{C25E4736-0402-4FAC-A33B-120109767F9D}" destId="{A95E24D9-ADF1-4264-AF32-75E52BE007A9}" srcOrd="2" destOrd="0" presId="urn:microsoft.com/office/officeart/2005/8/layout/vList2"/>
    <dgm:cxn modelId="{A5066744-1C8B-4388-B557-F9888D7CCE43}" type="presParOf" srcId="{C25E4736-0402-4FAC-A33B-120109767F9D}" destId="{EAF229F1-762D-4EE4-8F4A-4DD4277DFB20}" srcOrd="3" destOrd="0" presId="urn:microsoft.com/office/officeart/2005/8/layout/vList2"/>
    <dgm:cxn modelId="{D637CDD9-66BE-4AE2-84D5-1562706FBE5A}" type="presParOf" srcId="{C25E4736-0402-4FAC-A33B-120109767F9D}" destId="{386D37F6-A164-4CE3-ACA0-C16277461AAA}" srcOrd="4" destOrd="0" presId="urn:microsoft.com/office/officeart/2005/8/layout/vList2"/>
    <dgm:cxn modelId="{1A4C4330-6F90-4636-A2FF-F2C2F5AC0E6D}" type="presParOf" srcId="{C25E4736-0402-4FAC-A33B-120109767F9D}" destId="{9D1DAEC4-864E-4551-8413-0E176BA048F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CBD6880-611C-47F3-8578-CF3D4037E7FF}" type="doc">
      <dgm:prSet loTypeId="urn:microsoft.com/office/officeart/2005/8/layout/radial4" loCatId="relationship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6E596F63-2683-4232-82F3-414107ACDBDC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2400" b="1" dirty="0" smtClean="0">
              <a:solidFill>
                <a:schemeClr val="tx2"/>
              </a:solidFill>
            </a:rPr>
            <a:t>Биологические факторы</a:t>
          </a:r>
          <a:endParaRPr lang="ru-RU" sz="2400" b="1" dirty="0">
            <a:solidFill>
              <a:schemeClr val="tx2"/>
            </a:solidFill>
          </a:endParaRPr>
        </a:p>
      </dgm:t>
    </dgm:pt>
    <dgm:pt modelId="{DE251089-FDE8-44E4-83B0-2A75817EE1AB}" type="parTrans" cxnId="{DAB351F1-184E-42C9-90C5-2838F27DA679}">
      <dgm:prSet/>
      <dgm:spPr/>
      <dgm:t>
        <a:bodyPr/>
        <a:lstStyle/>
        <a:p>
          <a:endParaRPr lang="ru-RU"/>
        </a:p>
      </dgm:t>
    </dgm:pt>
    <dgm:pt modelId="{0EC2200C-2F1C-4442-91D3-211690480633}" type="sibTrans" cxnId="{DAB351F1-184E-42C9-90C5-2838F27DA679}">
      <dgm:prSet/>
      <dgm:spPr/>
      <dgm:t>
        <a:bodyPr/>
        <a:lstStyle/>
        <a:p>
          <a:endParaRPr lang="ru-RU"/>
        </a:p>
      </dgm:t>
    </dgm:pt>
    <dgm:pt modelId="{45D6154D-FF65-4EC8-B0A9-956036FB2FB5}">
      <dgm:prSet phldrT="[Текст]" custT="1"/>
      <dgm:spPr>
        <a:solidFill>
          <a:schemeClr val="accent4">
            <a:lumMod val="60000"/>
            <a:lumOff val="40000"/>
            <a:alpha val="6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Микроорганизмы-продуценты, живые клетки и споры, содержащиеся в бактериальных препаратах*</a:t>
          </a:r>
          <a:endParaRPr lang="ru-RU" sz="1400" dirty="0">
            <a:solidFill>
              <a:schemeClr val="tx2"/>
            </a:solidFill>
          </a:endParaRPr>
        </a:p>
      </dgm:t>
    </dgm:pt>
    <dgm:pt modelId="{A64B1BEB-C06F-4B6D-A4BA-9B25F6E2E944}" type="parTrans" cxnId="{9E2C02CB-0625-4EDA-A96C-8355F550355F}">
      <dgm:prSet/>
      <dgm:spPr>
        <a:solidFill>
          <a:schemeClr val="accent4">
            <a:lumMod val="60000"/>
            <a:lumOff val="40000"/>
            <a:alpha val="65000"/>
          </a:schemeClr>
        </a:solidFill>
      </dgm:spPr>
      <dgm:t>
        <a:bodyPr/>
        <a:lstStyle/>
        <a:p>
          <a:endParaRPr lang="ru-RU"/>
        </a:p>
      </dgm:t>
    </dgm:pt>
    <dgm:pt modelId="{2E8089F7-AA13-4CAD-B016-73C5DEB32500}" type="sibTrans" cxnId="{9E2C02CB-0625-4EDA-A96C-8355F550355F}">
      <dgm:prSet/>
      <dgm:spPr/>
      <dgm:t>
        <a:bodyPr/>
        <a:lstStyle/>
        <a:p>
          <a:endParaRPr lang="ru-RU"/>
        </a:p>
      </dgm:t>
    </dgm:pt>
    <dgm:pt modelId="{0111B184-F56E-4FB4-8A76-37DE8D4258AF}">
      <dgm:prSet phldrT="[Текст]" custT="1"/>
      <dgm:spPr>
        <a:solidFill>
          <a:schemeClr val="accent4">
            <a:lumMod val="60000"/>
            <a:lumOff val="40000"/>
            <a:alpha val="65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Патогенные микроорганизмы – возбудители особо опасных инфекционных заболеваний</a:t>
          </a:r>
          <a:endParaRPr lang="ru-RU" sz="1400" dirty="0">
            <a:solidFill>
              <a:schemeClr val="tx2"/>
            </a:solidFill>
          </a:endParaRPr>
        </a:p>
      </dgm:t>
    </dgm:pt>
    <dgm:pt modelId="{AEB9B1E4-FD42-48EC-89A1-A7911FD11FD2}" type="parTrans" cxnId="{C1875C40-93B0-4398-B364-F5E89AF00287}">
      <dgm:prSet/>
      <dgm:spPr>
        <a:solidFill>
          <a:schemeClr val="accent4">
            <a:lumMod val="60000"/>
            <a:lumOff val="40000"/>
            <a:alpha val="65000"/>
          </a:schemeClr>
        </a:solidFill>
      </dgm:spPr>
      <dgm:t>
        <a:bodyPr/>
        <a:lstStyle/>
        <a:p>
          <a:endParaRPr lang="ru-RU"/>
        </a:p>
      </dgm:t>
    </dgm:pt>
    <dgm:pt modelId="{D163A07F-1D77-4DAB-A08B-B42A7FB32447}" type="sibTrans" cxnId="{C1875C40-93B0-4398-B364-F5E89AF00287}">
      <dgm:prSet/>
      <dgm:spPr/>
      <dgm:t>
        <a:bodyPr/>
        <a:lstStyle/>
        <a:p>
          <a:endParaRPr lang="ru-RU"/>
        </a:p>
      </dgm:t>
    </dgm:pt>
    <dgm:pt modelId="{35274854-1716-47A5-8CD4-3D73BC5D4429}">
      <dgm:prSet phldrT="[Текст]" custT="1"/>
      <dgm:spPr>
        <a:solidFill>
          <a:schemeClr val="accent4">
            <a:lumMod val="60000"/>
            <a:lumOff val="40000"/>
            <a:alpha val="65000"/>
          </a:schemeClr>
        </a:solidFill>
      </dgm:spPr>
      <dgm:t>
        <a:bodyPr/>
        <a:lstStyle/>
        <a:p>
          <a:r>
            <a:rPr lang="ru-RU" sz="1400" b="1" dirty="0" smtClean="0">
              <a:solidFill>
                <a:schemeClr val="tx2"/>
              </a:solidFill>
            </a:rPr>
            <a:t>Патогенные микроорганизмы – возбудители иных инфекционных заболеваний </a:t>
          </a:r>
          <a:r>
            <a:rPr lang="ru-RU" sz="1400" dirty="0" smtClean="0">
              <a:solidFill>
                <a:schemeClr val="tx2"/>
              </a:solidFill>
            </a:rPr>
            <a:t>(СН 1.3.1285-03 «Безопасность работы с микроорганизмами I  и II групп патогенности (опасности)», введенные в действие постановлением Главного государственного санитарного врача Российской Федерации от 15 апреля 2003 г. № 42</a:t>
          </a:r>
          <a:r>
            <a:rPr lang="ru-RU" sz="1200" dirty="0" smtClean="0">
              <a:solidFill>
                <a:schemeClr val="tx2"/>
              </a:solidFill>
            </a:rPr>
            <a:t>)</a:t>
          </a:r>
          <a:endParaRPr lang="ru-RU" sz="1200" dirty="0">
            <a:solidFill>
              <a:schemeClr val="tx2"/>
            </a:solidFill>
          </a:endParaRPr>
        </a:p>
      </dgm:t>
    </dgm:pt>
    <dgm:pt modelId="{E7E7F7B3-8A18-4345-BF1C-0F57E9266D80}" type="parTrans" cxnId="{74B67C87-3A76-44DF-BF5B-1D9261A2B9BE}">
      <dgm:prSet/>
      <dgm:spPr>
        <a:solidFill>
          <a:schemeClr val="accent4">
            <a:lumMod val="60000"/>
            <a:lumOff val="40000"/>
            <a:alpha val="65000"/>
          </a:schemeClr>
        </a:solidFill>
      </dgm:spPr>
      <dgm:t>
        <a:bodyPr/>
        <a:lstStyle/>
        <a:p>
          <a:endParaRPr lang="ru-RU"/>
        </a:p>
      </dgm:t>
    </dgm:pt>
    <dgm:pt modelId="{C9B28ADF-4D6C-44E1-8CC6-15019F22D0DF}" type="sibTrans" cxnId="{74B67C87-3A76-44DF-BF5B-1D9261A2B9BE}">
      <dgm:prSet/>
      <dgm:spPr/>
      <dgm:t>
        <a:bodyPr/>
        <a:lstStyle/>
        <a:p>
          <a:endParaRPr lang="ru-RU"/>
        </a:p>
      </dgm:t>
    </dgm:pt>
    <dgm:pt modelId="{176C8C19-C794-42B0-8507-CAE5803DEE64}" type="pres">
      <dgm:prSet presAssocID="{ECBD6880-611C-47F3-8578-CF3D4037E7F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C2832C-778F-45B6-BB50-2F3F084F5F6D}" type="pres">
      <dgm:prSet presAssocID="{6E596F63-2683-4232-82F3-414107ACDBDC}" presName="centerShape" presStyleLbl="node0" presStyleIdx="0" presStyleCnt="1" custScaleX="193140" custScaleY="74562" custLinFactNeighborX="27216" custLinFactNeighborY="-650"/>
      <dgm:spPr/>
      <dgm:t>
        <a:bodyPr/>
        <a:lstStyle/>
        <a:p>
          <a:endParaRPr lang="ru-RU"/>
        </a:p>
      </dgm:t>
    </dgm:pt>
    <dgm:pt modelId="{D2444787-AE57-4282-ACB5-094CCBC509C9}" type="pres">
      <dgm:prSet presAssocID="{A64B1BEB-C06F-4B6D-A4BA-9B25F6E2E944}" presName="parTrans" presStyleLbl="bgSibTrans2D1" presStyleIdx="0" presStyleCnt="3" custScaleX="50018" custLinFactNeighborX="10300" custLinFactNeighborY="66986"/>
      <dgm:spPr/>
      <dgm:t>
        <a:bodyPr/>
        <a:lstStyle/>
        <a:p>
          <a:endParaRPr lang="ru-RU"/>
        </a:p>
      </dgm:t>
    </dgm:pt>
    <dgm:pt modelId="{77C74057-4CD2-4C69-B89A-0FE56E29D118}" type="pres">
      <dgm:prSet presAssocID="{45D6154D-FF65-4EC8-B0A9-956036FB2FB5}" presName="node" presStyleLbl="node1" presStyleIdx="0" presStyleCnt="3" custRadScaleRad="135562" custRadScaleInc="-2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5A1E3-7D7A-41E2-9FD4-08E6519AF61F}" type="pres">
      <dgm:prSet presAssocID="{AEB9B1E4-FD42-48EC-89A1-A7911FD11FD2}" presName="parTrans" presStyleLbl="bgSibTrans2D1" presStyleIdx="1" presStyleCnt="3" custScaleX="36606" custLinFactNeighborX="9431" custLinFactNeighborY="81163"/>
      <dgm:spPr/>
      <dgm:t>
        <a:bodyPr/>
        <a:lstStyle/>
        <a:p>
          <a:endParaRPr lang="ru-RU"/>
        </a:p>
      </dgm:t>
    </dgm:pt>
    <dgm:pt modelId="{6A8B747A-BE24-4673-AEBE-22ACCC45849C}" type="pres">
      <dgm:prSet presAssocID="{0111B184-F56E-4FB4-8A76-37DE8D4258AF}" presName="node" presStyleLbl="node1" presStyleIdx="1" presStyleCnt="3" custRadScaleRad="98916" custRadScaleInc="-20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C0247-4082-455C-90E2-0C05901A683A}" type="pres">
      <dgm:prSet presAssocID="{E7E7F7B3-8A18-4345-BF1C-0F57E9266D80}" presName="parTrans" presStyleLbl="bgSibTrans2D1" presStyleIdx="2" presStyleCnt="3" custScaleX="51843" custLinFactY="480" custLinFactNeighborX="39215" custLinFactNeighborY="100000"/>
      <dgm:spPr/>
      <dgm:t>
        <a:bodyPr/>
        <a:lstStyle/>
        <a:p>
          <a:endParaRPr lang="ru-RU"/>
        </a:p>
      </dgm:t>
    </dgm:pt>
    <dgm:pt modelId="{C26429B0-BE35-4423-93D5-F9762C778B37}" type="pres">
      <dgm:prSet presAssocID="{35274854-1716-47A5-8CD4-3D73BC5D4429}" presName="node" presStyleLbl="node1" presStyleIdx="2" presStyleCnt="3" custScaleX="205048" custScaleY="108184" custRadScaleRad="142308" custRadScaleInc="-13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4B9D39-2A24-439D-9685-2F28460174EB}" type="presOf" srcId="{6E596F63-2683-4232-82F3-414107ACDBDC}" destId="{F1C2832C-778F-45B6-BB50-2F3F084F5F6D}" srcOrd="0" destOrd="0" presId="urn:microsoft.com/office/officeart/2005/8/layout/radial4"/>
    <dgm:cxn modelId="{3132B2AF-8614-4AF8-8E32-E9065FF81E40}" type="presOf" srcId="{E7E7F7B3-8A18-4345-BF1C-0F57E9266D80}" destId="{99EC0247-4082-455C-90E2-0C05901A683A}" srcOrd="0" destOrd="0" presId="urn:microsoft.com/office/officeart/2005/8/layout/radial4"/>
    <dgm:cxn modelId="{9E2C02CB-0625-4EDA-A96C-8355F550355F}" srcId="{6E596F63-2683-4232-82F3-414107ACDBDC}" destId="{45D6154D-FF65-4EC8-B0A9-956036FB2FB5}" srcOrd="0" destOrd="0" parTransId="{A64B1BEB-C06F-4B6D-A4BA-9B25F6E2E944}" sibTransId="{2E8089F7-AA13-4CAD-B016-73C5DEB32500}"/>
    <dgm:cxn modelId="{6F85F1FA-2C59-49FE-976A-268FCE5C3463}" type="presOf" srcId="{35274854-1716-47A5-8CD4-3D73BC5D4429}" destId="{C26429B0-BE35-4423-93D5-F9762C778B37}" srcOrd="0" destOrd="0" presId="urn:microsoft.com/office/officeart/2005/8/layout/radial4"/>
    <dgm:cxn modelId="{BFBA6EA3-A646-4D4E-BE78-6942E4942DB7}" type="presOf" srcId="{ECBD6880-611C-47F3-8578-CF3D4037E7FF}" destId="{176C8C19-C794-42B0-8507-CAE5803DEE64}" srcOrd="0" destOrd="0" presId="urn:microsoft.com/office/officeart/2005/8/layout/radial4"/>
    <dgm:cxn modelId="{628792FF-2F94-434B-9F15-B338572EC601}" type="presOf" srcId="{45D6154D-FF65-4EC8-B0A9-956036FB2FB5}" destId="{77C74057-4CD2-4C69-B89A-0FE56E29D118}" srcOrd="0" destOrd="0" presId="urn:microsoft.com/office/officeart/2005/8/layout/radial4"/>
    <dgm:cxn modelId="{0AAB3ADE-F1D1-49F9-A863-0D5B51006B6C}" type="presOf" srcId="{AEB9B1E4-FD42-48EC-89A1-A7911FD11FD2}" destId="{AB15A1E3-7D7A-41E2-9FD4-08E6519AF61F}" srcOrd="0" destOrd="0" presId="urn:microsoft.com/office/officeart/2005/8/layout/radial4"/>
    <dgm:cxn modelId="{F9773109-E8CE-4A22-A35D-81E04397B195}" type="presOf" srcId="{A64B1BEB-C06F-4B6D-A4BA-9B25F6E2E944}" destId="{D2444787-AE57-4282-ACB5-094CCBC509C9}" srcOrd="0" destOrd="0" presId="urn:microsoft.com/office/officeart/2005/8/layout/radial4"/>
    <dgm:cxn modelId="{74B67C87-3A76-44DF-BF5B-1D9261A2B9BE}" srcId="{6E596F63-2683-4232-82F3-414107ACDBDC}" destId="{35274854-1716-47A5-8CD4-3D73BC5D4429}" srcOrd="2" destOrd="0" parTransId="{E7E7F7B3-8A18-4345-BF1C-0F57E9266D80}" sibTransId="{C9B28ADF-4D6C-44E1-8CC6-15019F22D0DF}"/>
    <dgm:cxn modelId="{CDB8E741-F868-4F5F-B032-9425AF2E5C6F}" type="presOf" srcId="{0111B184-F56E-4FB4-8A76-37DE8D4258AF}" destId="{6A8B747A-BE24-4673-AEBE-22ACCC45849C}" srcOrd="0" destOrd="0" presId="urn:microsoft.com/office/officeart/2005/8/layout/radial4"/>
    <dgm:cxn modelId="{C1875C40-93B0-4398-B364-F5E89AF00287}" srcId="{6E596F63-2683-4232-82F3-414107ACDBDC}" destId="{0111B184-F56E-4FB4-8A76-37DE8D4258AF}" srcOrd="1" destOrd="0" parTransId="{AEB9B1E4-FD42-48EC-89A1-A7911FD11FD2}" sibTransId="{D163A07F-1D77-4DAB-A08B-B42A7FB32447}"/>
    <dgm:cxn modelId="{DAB351F1-184E-42C9-90C5-2838F27DA679}" srcId="{ECBD6880-611C-47F3-8578-CF3D4037E7FF}" destId="{6E596F63-2683-4232-82F3-414107ACDBDC}" srcOrd="0" destOrd="0" parTransId="{DE251089-FDE8-44E4-83B0-2A75817EE1AB}" sibTransId="{0EC2200C-2F1C-4442-91D3-211690480633}"/>
    <dgm:cxn modelId="{D7236BA9-64D0-4CA9-BA9D-47C0413792D1}" type="presParOf" srcId="{176C8C19-C794-42B0-8507-CAE5803DEE64}" destId="{F1C2832C-778F-45B6-BB50-2F3F084F5F6D}" srcOrd="0" destOrd="0" presId="urn:microsoft.com/office/officeart/2005/8/layout/radial4"/>
    <dgm:cxn modelId="{81FDA108-08F6-49A9-95BA-DF6CED1BCF0E}" type="presParOf" srcId="{176C8C19-C794-42B0-8507-CAE5803DEE64}" destId="{D2444787-AE57-4282-ACB5-094CCBC509C9}" srcOrd="1" destOrd="0" presId="urn:microsoft.com/office/officeart/2005/8/layout/radial4"/>
    <dgm:cxn modelId="{20A9C67E-8D2F-4F7D-9BEF-AA8455BA51BC}" type="presParOf" srcId="{176C8C19-C794-42B0-8507-CAE5803DEE64}" destId="{77C74057-4CD2-4C69-B89A-0FE56E29D118}" srcOrd="2" destOrd="0" presId="urn:microsoft.com/office/officeart/2005/8/layout/radial4"/>
    <dgm:cxn modelId="{D2536279-B1BD-4334-BD6B-CC205BB3DEEB}" type="presParOf" srcId="{176C8C19-C794-42B0-8507-CAE5803DEE64}" destId="{AB15A1E3-7D7A-41E2-9FD4-08E6519AF61F}" srcOrd="3" destOrd="0" presId="urn:microsoft.com/office/officeart/2005/8/layout/radial4"/>
    <dgm:cxn modelId="{09514F52-86B6-4F7E-95EC-4301969B589F}" type="presParOf" srcId="{176C8C19-C794-42B0-8507-CAE5803DEE64}" destId="{6A8B747A-BE24-4673-AEBE-22ACCC45849C}" srcOrd="4" destOrd="0" presId="urn:microsoft.com/office/officeart/2005/8/layout/radial4"/>
    <dgm:cxn modelId="{60117EA4-04E8-4755-AF34-8DD20E896DDE}" type="presParOf" srcId="{176C8C19-C794-42B0-8507-CAE5803DEE64}" destId="{99EC0247-4082-455C-90E2-0C05901A683A}" srcOrd="5" destOrd="0" presId="urn:microsoft.com/office/officeart/2005/8/layout/radial4"/>
    <dgm:cxn modelId="{F78140DD-A10C-4529-BEDD-B1606F26F4DC}" type="presParOf" srcId="{176C8C19-C794-42B0-8507-CAE5803DEE64}" destId="{C26429B0-BE35-4423-93D5-F9762C778B3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33F0DDB-7090-4E1E-B32D-42562A7A03A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57841C-C8CF-416F-81BB-517966718622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2"/>
              </a:solidFill>
            </a:rPr>
            <a:t>Тяжесть трудового процесса</a:t>
          </a:r>
          <a:endParaRPr lang="ru-RU" sz="1800" b="1" dirty="0">
            <a:solidFill>
              <a:schemeClr val="tx2"/>
            </a:solidFill>
          </a:endParaRPr>
        </a:p>
      </dgm:t>
    </dgm:pt>
    <dgm:pt modelId="{DF7F6747-4042-47B9-B6BE-31D6B365EDC5}" type="parTrans" cxnId="{08209AD5-0C37-4D5E-A624-2B4819DC2994}">
      <dgm:prSet/>
      <dgm:spPr/>
      <dgm:t>
        <a:bodyPr/>
        <a:lstStyle/>
        <a:p>
          <a:endParaRPr lang="ru-RU"/>
        </a:p>
      </dgm:t>
    </dgm:pt>
    <dgm:pt modelId="{04DE8408-2049-4300-BA78-99E46BEDC694}" type="sibTrans" cxnId="{08209AD5-0C37-4D5E-A624-2B4819DC2994}">
      <dgm:prSet/>
      <dgm:spPr/>
      <dgm:t>
        <a:bodyPr/>
        <a:lstStyle/>
        <a:p>
          <a:endParaRPr lang="ru-RU"/>
        </a:p>
      </dgm:t>
    </dgm:pt>
    <dgm:pt modelId="{11ABFABE-2DA4-4C04-803F-F1F4C97CAA22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Масса поднимаемого и перемещаемого вручную груза</a:t>
          </a:r>
          <a:endParaRPr lang="ru-RU" sz="1400" dirty="0">
            <a:solidFill>
              <a:schemeClr val="tx2"/>
            </a:solidFill>
          </a:endParaRPr>
        </a:p>
      </dgm:t>
    </dgm:pt>
    <dgm:pt modelId="{4725BD0C-6C8C-4935-B7A0-509561253F8B}" type="parTrans" cxnId="{4AEEB168-A86E-4774-8CED-7C7E077C5BD4}">
      <dgm:prSet/>
      <dgm:spPr/>
      <dgm:t>
        <a:bodyPr/>
        <a:lstStyle/>
        <a:p>
          <a:endParaRPr lang="ru-RU"/>
        </a:p>
      </dgm:t>
    </dgm:pt>
    <dgm:pt modelId="{72C4C896-19E6-4A6D-9FD7-E3287C4E379D}" type="sibTrans" cxnId="{4AEEB168-A86E-4774-8CED-7C7E077C5BD4}">
      <dgm:prSet/>
      <dgm:spPr/>
      <dgm:t>
        <a:bodyPr/>
        <a:lstStyle/>
        <a:p>
          <a:endParaRPr lang="ru-RU"/>
        </a:p>
      </dgm:t>
    </dgm:pt>
    <dgm:pt modelId="{C20DAFD7-E6B8-4C68-B143-2C1DEB09BFD8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Стереотипные рабочие движения</a:t>
          </a:r>
          <a:endParaRPr lang="ru-RU" sz="1400" dirty="0">
            <a:solidFill>
              <a:schemeClr val="tx2"/>
            </a:solidFill>
          </a:endParaRPr>
        </a:p>
      </dgm:t>
    </dgm:pt>
    <dgm:pt modelId="{A3A631DF-6600-48D8-AE5B-13A296E480A1}" type="parTrans" cxnId="{FD0E0ADD-CEA1-4068-9880-BA7D730A96BE}">
      <dgm:prSet/>
      <dgm:spPr/>
      <dgm:t>
        <a:bodyPr/>
        <a:lstStyle/>
        <a:p>
          <a:endParaRPr lang="ru-RU"/>
        </a:p>
      </dgm:t>
    </dgm:pt>
    <dgm:pt modelId="{49EB01F8-76C6-45E3-A44E-366C89631500}" type="sibTrans" cxnId="{FD0E0ADD-CEA1-4068-9880-BA7D730A96BE}">
      <dgm:prSet/>
      <dgm:spPr/>
      <dgm:t>
        <a:bodyPr/>
        <a:lstStyle/>
        <a:p>
          <a:endParaRPr lang="ru-RU"/>
        </a:p>
      </dgm:t>
    </dgm:pt>
    <dgm:pt modelId="{E5704268-0E35-497E-8F92-42A5995794E2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Статическая нагрузка</a:t>
          </a:r>
          <a:endParaRPr lang="ru-RU" sz="1400" dirty="0">
            <a:solidFill>
              <a:schemeClr val="tx2"/>
            </a:solidFill>
          </a:endParaRPr>
        </a:p>
      </dgm:t>
    </dgm:pt>
    <dgm:pt modelId="{B7051465-1DB4-4031-B9C0-6934D6C856A7}" type="parTrans" cxnId="{22CA8DBF-1C20-422B-A58B-23EDABC9AB1A}">
      <dgm:prSet/>
      <dgm:spPr/>
      <dgm:t>
        <a:bodyPr/>
        <a:lstStyle/>
        <a:p>
          <a:endParaRPr lang="ru-RU"/>
        </a:p>
      </dgm:t>
    </dgm:pt>
    <dgm:pt modelId="{C3332257-26D4-429A-9DD5-C3670EF0D323}" type="sibTrans" cxnId="{22CA8DBF-1C20-422B-A58B-23EDABC9AB1A}">
      <dgm:prSet/>
      <dgm:spPr/>
      <dgm:t>
        <a:bodyPr/>
        <a:lstStyle/>
        <a:p>
          <a:endParaRPr lang="ru-RU"/>
        </a:p>
      </dgm:t>
    </dgm:pt>
    <dgm:pt modelId="{0E7D9986-4998-4C2F-94ED-776F96B57954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Физическая динамическая нагрузка</a:t>
          </a:r>
          <a:endParaRPr lang="ru-RU" sz="1400" dirty="0">
            <a:solidFill>
              <a:schemeClr val="tx2"/>
            </a:solidFill>
          </a:endParaRPr>
        </a:p>
      </dgm:t>
    </dgm:pt>
    <dgm:pt modelId="{0A9CCF53-D403-4E02-B524-A46B16AE3425}" type="parTrans" cxnId="{72086C3C-DED3-4586-AA03-F337257C5315}">
      <dgm:prSet/>
      <dgm:spPr/>
      <dgm:t>
        <a:bodyPr/>
        <a:lstStyle/>
        <a:p>
          <a:endParaRPr lang="ru-RU"/>
        </a:p>
      </dgm:t>
    </dgm:pt>
    <dgm:pt modelId="{E73EF7D9-8CC2-4691-8A79-C1979FF78B17}" type="sibTrans" cxnId="{72086C3C-DED3-4586-AA03-F337257C5315}">
      <dgm:prSet/>
      <dgm:spPr/>
      <dgm:t>
        <a:bodyPr/>
        <a:lstStyle/>
        <a:p>
          <a:endParaRPr lang="ru-RU"/>
        </a:p>
      </dgm:t>
    </dgm:pt>
    <dgm:pt modelId="{51217082-4E65-45FF-8FBD-5FB4FA2DEDDD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Рабочая поза</a:t>
          </a:r>
          <a:endParaRPr lang="ru-RU" sz="1400" dirty="0">
            <a:solidFill>
              <a:schemeClr val="tx2"/>
            </a:solidFill>
          </a:endParaRPr>
        </a:p>
      </dgm:t>
    </dgm:pt>
    <dgm:pt modelId="{C646B2A5-6742-4BC0-B49C-43C67C4C876B}" type="parTrans" cxnId="{691673B2-E024-41C2-ACE4-CB779DAB757D}">
      <dgm:prSet/>
      <dgm:spPr/>
      <dgm:t>
        <a:bodyPr/>
        <a:lstStyle/>
        <a:p>
          <a:endParaRPr lang="ru-RU"/>
        </a:p>
      </dgm:t>
    </dgm:pt>
    <dgm:pt modelId="{49085A93-CF55-46B3-ADEC-EEE502FD2D08}" type="sibTrans" cxnId="{691673B2-E024-41C2-ACE4-CB779DAB757D}">
      <dgm:prSet/>
      <dgm:spPr/>
      <dgm:t>
        <a:bodyPr/>
        <a:lstStyle/>
        <a:p>
          <a:endParaRPr lang="ru-RU"/>
        </a:p>
      </dgm:t>
    </dgm:pt>
    <dgm:pt modelId="{C39556C0-1BF3-461C-85CA-B317FB0D4257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Наклоны корпуса тела работника</a:t>
          </a:r>
          <a:endParaRPr lang="ru-RU" sz="1400" dirty="0">
            <a:solidFill>
              <a:schemeClr val="tx2"/>
            </a:solidFill>
          </a:endParaRPr>
        </a:p>
      </dgm:t>
    </dgm:pt>
    <dgm:pt modelId="{2E440642-DF1F-478B-9377-319E1573598B}" type="parTrans" cxnId="{B996EF84-C12A-4261-B76C-C389350C9166}">
      <dgm:prSet/>
      <dgm:spPr/>
      <dgm:t>
        <a:bodyPr/>
        <a:lstStyle/>
        <a:p>
          <a:endParaRPr lang="ru-RU"/>
        </a:p>
      </dgm:t>
    </dgm:pt>
    <dgm:pt modelId="{B36F39D7-0441-47E7-BBE0-705C936CBBB3}" type="sibTrans" cxnId="{B996EF84-C12A-4261-B76C-C389350C9166}">
      <dgm:prSet/>
      <dgm:spPr/>
      <dgm:t>
        <a:bodyPr/>
        <a:lstStyle/>
        <a:p>
          <a:endParaRPr lang="ru-RU"/>
        </a:p>
      </dgm:t>
    </dgm:pt>
    <dgm:pt modelId="{4CB67891-0563-48AC-909A-E870C9EC952A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Перемещение в пространстве</a:t>
          </a:r>
          <a:endParaRPr lang="ru-RU" sz="1400" dirty="0">
            <a:solidFill>
              <a:schemeClr val="tx2"/>
            </a:solidFill>
          </a:endParaRPr>
        </a:p>
      </dgm:t>
    </dgm:pt>
    <dgm:pt modelId="{BF1EB391-DDEF-43DA-B1AD-E23E606CE76A}" type="parTrans" cxnId="{2316C42C-9317-43D3-AE51-0A7FBF209103}">
      <dgm:prSet/>
      <dgm:spPr/>
      <dgm:t>
        <a:bodyPr/>
        <a:lstStyle/>
        <a:p>
          <a:endParaRPr lang="ru-RU"/>
        </a:p>
      </dgm:t>
    </dgm:pt>
    <dgm:pt modelId="{50A7652B-205A-40FC-8910-4C83228DB902}" type="sibTrans" cxnId="{2316C42C-9317-43D3-AE51-0A7FBF209103}">
      <dgm:prSet/>
      <dgm:spPr/>
      <dgm:t>
        <a:bodyPr/>
        <a:lstStyle/>
        <a:p>
          <a:endParaRPr lang="ru-RU"/>
        </a:p>
      </dgm:t>
    </dgm:pt>
    <dgm:pt modelId="{F33BAD61-FF20-497E-BBD0-BFF3C6B72E5D}" type="pres">
      <dgm:prSet presAssocID="{333F0DDB-7090-4E1E-B32D-42562A7A03A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D309D2-51AF-4932-8212-9292C587EE4D}" type="pres">
      <dgm:prSet presAssocID="{3157841C-C8CF-416F-81BB-517966718622}" presName="centerShape" presStyleLbl="node0" presStyleIdx="0" presStyleCnt="1" custScaleX="170375" custScaleY="112952"/>
      <dgm:spPr/>
      <dgm:t>
        <a:bodyPr/>
        <a:lstStyle/>
        <a:p>
          <a:endParaRPr lang="ru-RU"/>
        </a:p>
      </dgm:t>
    </dgm:pt>
    <dgm:pt modelId="{203EBE23-C8B6-4B7B-A7EB-23D1D8E3733D}" type="pres">
      <dgm:prSet presAssocID="{4725BD0C-6C8C-4935-B7A0-509561253F8B}" presName="parTrans" presStyleLbl="sibTrans2D1" presStyleIdx="0" presStyleCnt="7"/>
      <dgm:spPr/>
      <dgm:t>
        <a:bodyPr/>
        <a:lstStyle/>
        <a:p>
          <a:endParaRPr lang="ru-RU"/>
        </a:p>
      </dgm:t>
    </dgm:pt>
    <dgm:pt modelId="{B6043DD4-1D86-4777-A197-C58202A96E68}" type="pres">
      <dgm:prSet presAssocID="{4725BD0C-6C8C-4935-B7A0-509561253F8B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8E785F7C-3E37-400A-8F7A-A5878C98351A}" type="pres">
      <dgm:prSet presAssocID="{11ABFABE-2DA4-4C04-803F-F1F4C97CAA22}" presName="node" presStyleLbl="node1" presStyleIdx="0" presStyleCnt="7" custScaleX="183097" custRadScaleRad="98572" custRadScaleInc="158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8CB78-5186-491C-8AF9-A7CAE00FF54B}" type="pres">
      <dgm:prSet presAssocID="{A3A631DF-6600-48D8-AE5B-13A296E480A1}" presName="parTrans" presStyleLbl="sibTrans2D1" presStyleIdx="1" presStyleCnt="7"/>
      <dgm:spPr/>
      <dgm:t>
        <a:bodyPr/>
        <a:lstStyle/>
        <a:p>
          <a:endParaRPr lang="ru-RU"/>
        </a:p>
      </dgm:t>
    </dgm:pt>
    <dgm:pt modelId="{5EA84D49-4744-4E66-A52C-40113176F1C9}" type="pres">
      <dgm:prSet presAssocID="{A3A631DF-6600-48D8-AE5B-13A296E480A1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4FFB40D9-DA0B-4CE2-ABD3-C31B6ED683BC}" type="pres">
      <dgm:prSet presAssocID="{C20DAFD7-E6B8-4C68-B143-2C1DEB09BFD8}" presName="node" presStyleLbl="node1" presStyleIdx="1" presStyleCnt="7" custScaleX="173689" custScaleY="115152" custRadScaleRad="128254" custRadScaleInc="-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C7CD0-13F2-4D5C-A7F8-000681548DFC}" type="pres">
      <dgm:prSet presAssocID="{B7051465-1DB4-4031-B9C0-6934D6C856A7}" presName="parTrans" presStyleLbl="sibTrans2D1" presStyleIdx="2" presStyleCnt="7"/>
      <dgm:spPr/>
      <dgm:t>
        <a:bodyPr/>
        <a:lstStyle/>
        <a:p>
          <a:endParaRPr lang="ru-RU"/>
        </a:p>
      </dgm:t>
    </dgm:pt>
    <dgm:pt modelId="{E8463D3F-073B-4B66-8A93-6A3AA2B69C79}" type="pres">
      <dgm:prSet presAssocID="{B7051465-1DB4-4031-B9C0-6934D6C856A7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E58C6D33-CE11-4F2A-82E7-DF565DE10356}" type="pres">
      <dgm:prSet presAssocID="{E5704268-0E35-497E-8F92-42A5995794E2}" presName="node" presStyleLbl="node1" presStyleIdx="2" presStyleCnt="7" custScaleX="163322" custScaleY="115154" custRadScaleRad="123431" custRadScaleInc="-93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FFDB8-8D43-4FCB-9FB4-718F77F98EDE}" type="pres">
      <dgm:prSet presAssocID="{0A9CCF53-D403-4E02-B524-A46B16AE3425}" presName="parTrans" presStyleLbl="sibTrans2D1" presStyleIdx="3" presStyleCnt="7"/>
      <dgm:spPr/>
      <dgm:t>
        <a:bodyPr/>
        <a:lstStyle/>
        <a:p>
          <a:endParaRPr lang="ru-RU"/>
        </a:p>
      </dgm:t>
    </dgm:pt>
    <dgm:pt modelId="{834653E7-EF12-42F4-B05A-30BAFDE06EFC}" type="pres">
      <dgm:prSet presAssocID="{0A9CCF53-D403-4E02-B524-A46B16AE3425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9E473388-E304-4DEA-A364-0AA46F967728}" type="pres">
      <dgm:prSet presAssocID="{0E7D9986-4998-4C2F-94ED-776F96B57954}" presName="node" presStyleLbl="node1" presStyleIdx="3" presStyleCnt="7" custScaleX="167945" custScaleY="111324" custRadScaleRad="131574" custRadScaleInc="-196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68CB6-EECC-44B0-BE62-83915BC02C1C}" type="pres">
      <dgm:prSet presAssocID="{C646B2A5-6742-4BC0-B49C-43C67C4C876B}" presName="parTrans" presStyleLbl="sibTrans2D1" presStyleIdx="4" presStyleCnt="7"/>
      <dgm:spPr/>
      <dgm:t>
        <a:bodyPr/>
        <a:lstStyle/>
        <a:p>
          <a:endParaRPr lang="ru-RU"/>
        </a:p>
      </dgm:t>
    </dgm:pt>
    <dgm:pt modelId="{11848AB7-DE7C-4E6F-ACF1-51B1AB5ACE5A}" type="pres">
      <dgm:prSet presAssocID="{C646B2A5-6742-4BC0-B49C-43C67C4C876B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73952D76-1D57-4D77-BBC6-A0740FC43042}" type="pres">
      <dgm:prSet presAssocID="{51217082-4E65-45FF-8FBD-5FB4FA2DEDDD}" presName="node" presStyleLbl="node1" presStyleIdx="4" presStyleCnt="7" custScaleX="151328" custRadScaleRad="99754" custRadScaleInc="-45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D56B1-D11A-4B6A-94FD-5155FC09596E}" type="pres">
      <dgm:prSet presAssocID="{2E440642-DF1F-478B-9377-319E1573598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DEAB71F5-23BA-493E-9570-1A1957E01A1A}" type="pres">
      <dgm:prSet presAssocID="{2E440642-DF1F-478B-9377-319E1573598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08E7CB09-0AC4-475C-85C8-FAC119F26809}" type="pres">
      <dgm:prSet presAssocID="{C39556C0-1BF3-461C-85CA-B317FB0D4257}" presName="node" presStyleLbl="node1" presStyleIdx="5" presStyleCnt="7" custScaleX="151028" custRadScaleRad="98844" custRadScaleInc="-446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44F19-4140-4A62-B1E9-1812A4D44E95}" type="pres">
      <dgm:prSet presAssocID="{BF1EB391-DDEF-43DA-B1AD-E23E606CE76A}" presName="parTrans" presStyleLbl="sibTrans2D1" presStyleIdx="6" presStyleCnt="7"/>
      <dgm:spPr/>
      <dgm:t>
        <a:bodyPr/>
        <a:lstStyle/>
        <a:p>
          <a:endParaRPr lang="ru-RU"/>
        </a:p>
      </dgm:t>
    </dgm:pt>
    <dgm:pt modelId="{0080877F-1F21-47AB-8895-7DFBF09FC0FA}" type="pres">
      <dgm:prSet presAssocID="{BF1EB391-DDEF-43DA-B1AD-E23E606CE76A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79E76D75-20A4-4053-9B83-C3B2BFC10CA5}" type="pres">
      <dgm:prSet presAssocID="{4CB67891-0563-48AC-909A-E870C9EC952A}" presName="node" presStyleLbl="node1" presStyleIdx="6" presStyleCnt="7" custScaleX="137661" custRadScaleRad="130425" custRadScaleInc="-3003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C31658-6580-4FA1-8622-83F8BF307BC4}" type="presOf" srcId="{BF1EB391-DDEF-43DA-B1AD-E23E606CE76A}" destId="{0080877F-1F21-47AB-8895-7DFBF09FC0FA}" srcOrd="1" destOrd="0" presId="urn:microsoft.com/office/officeart/2005/8/layout/radial5"/>
    <dgm:cxn modelId="{F309066D-C4C5-41EA-BF39-16D3BC712F17}" type="presOf" srcId="{A3A631DF-6600-48D8-AE5B-13A296E480A1}" destId="{FDF8CB78-5186-491C-8AF9-A7CAE00FF54B}" srcOrd="0" destOrd="0" presId="urn:microsoft.com/office/officeart/2005/8/layout/radial5"/>
    <dgm:cxn modelId="{B996EF84-C12A-4261-B76C-C389350C9166}" srcId="{3157841C-C8CF-416F-81BB-517966718622}" destId="{C39556C0-1BF3-461C-85CA-B317FB0D4257}" srcOrd="5" destOrd="0" parTransId="{2E440642-DF1F-478B-9377-319E1573598B}" sibTransId="{B36F39D7-0441-47E7-BBE0-705C936CBBB3}"/>
    <dgm:cxn modelId="{17E64539-345C-431A-B011-B47A1ED427EB}" type="presOf" srcId="{4725BD0C-6C8C-4935-B7A0-509561253F8B}" destId="{B6043DD4-1D86-4777-A197-C58202A96E68}" srcOrd="1" destOrd="0" presId="urn:microsoft.com/office/officeart/2005/8/layout/radial5"/>
    <dgm:cxn modelId="{09862885-D15B-4798-A6FD-5444EDC8AC6D}" type="presOf" srcId="{BF1EB391-DDEF-43DA-B1AD-E23E606CE76A}" destId="{86844F19-4140-4A62-B1E9-1812A4D44E95}" srcOrd="0" destOrd="0" presId="urn:microsoft.com/office/officeart/2005/8/layout/radial5"/>
    <dgm:cxn modelId="{0EFEED1D-05EC-4355-A795-B6AD7AE7DC88}" type="presOf" srcId="{E5704268-0E35-497E-8F92-42A5995794E2}" destId="{E58C6D33-CE11-4F2A-82E7-DF565DE10356}" srcOrd="0" destOrd="0" presId="urn:microsoft.com/office/officeart/2005/8/layout/radial5"/>
    <dgm:cxn modelId="{7559AC2B-3BF3-4FB5-9FD1-639BBEC82FF0}" type="presOf" srcId="{C646B2A5-6742-4BC0-B49C-43C67C4C876B}" destId="{8A668CB6-EECC-44B0-BE62-83915BC02C1C}" srcOrd="0" destOrd="0" presId="urn:microsoft.com/office/officeart/2005/8/layout/radial5"/>
    <dgm:cxn modelId="{09D67CBB-8AF3-4106-9828-34FEEACE5826}" type="presOf" srcId="{C646B2A5-6742-4BC0-B49C-43C67C4C876B}" destId="{11848AB7-DE7C-4E6F-ACF1-51B1AB5ACE5A}" srcOrd="1" destOrd="0" presId="urn:microsoft.com/office/officeart/2005/8/layout/radial5"/>
    <dgm:cxn modelId="{22C5155E-C3E6-4959-ADAA-D26CC48594A1}" type="presOf" srcId="{4CB67891-0563-48AC-909A-E870C9EC952A}" destId="{79E76D75-20A4-4053-9B83-C3B2BFC10CA5}" srcOrd="0" destOrd="0" presId="urn:microsoft.com/office/officeart/2005/8/layout/radial5"/>
    <dgm:cxn modelId="{39012932-AC14-4FFD-96D8-257E536B7E12}" type="presOf" srcId="{B7051465-1DB4-4031-B9C0-6934D6C856A7}" destId="{19CC7CD0-13F2-4D5C-A7F8-000681548DFC}" srcOrd="0" destOrd="0" presId="urn:microsoft.com/office/officeart/2005/8/layout/radial5"/>
    <dgm:cxn modelId="{08209AD5-0C37-4D5E-A624-2B4819DC2994}" srcId="{333F0DDB-7090-4E1E-B32D-42562A7A03A6}" destId="{3157841C-C8CF-416F-81BB-517966718622}" srcOrd="0" destOrd="0" parTransId="{DF7F6747-4042-47B9-B6BE-31D6B365EDC5}" sibTransId="{04DE8408-2049-4300-BA78-99E46BEDC694}"/>
    <dgm:cxn modelId="{A4E3DB45-ABFC-4CBD-95F3-BC92E843667E}" type="presOf" srcId="{51217082-4E65-45FF-8FBD-5FB4FA2DEDDD}" destId="{73952D76-1D57-4D77-BBC6-A0740FC43042}" srcOrd="0" destOrd="0" presId="urn:microsoft.com/office/officeart/2005/8/layout/radial5"/>
    <dgm:cxn modelId="{4AEEB168-A86E-4774-8CED-7C7E077C5BD4}" srcId="{3157841C-C8CF-416F-81BB-517966718622}" destId="{11ABFABE-2DA4-4C04-803F-F1F4C97CAA22}" srcOrd="0" destOrd="0" parTransId="{4725BD0C-6C8C-4935-B7A0-509561253F8B}" sibTransId="{72C4C896-19E6-4A6D-9FD7-E3287C4E379D}"/>
    <dgm:cxn modelId="{C7F5D518-29DA-4A19-AE52-BEB18D74F7D7}" type="presOf" srcId="{0A9CCF53-D403-4E02-B524-A46B16AE3425}" destId="{4F5FFDB8-8D43-4FCB-9FB4-718F77F98EDE}" srcOrd="0" destOrd="0" presId="urn:microsoft.com/office/officeart/2005/8/layout/radial5"/>
    <dgm:cxn modelId="{214FC9E8-0372-4FDA-B664-701E2C73FBA9}" type="presOf" srcId="{2E440642-DF1F-478B-9377-319E1573598B}" destId="{DEAB71F5-23BA-493E-9570-1A1957E01A1A}" srcOrd="1" destOrd="0" presId="urn:microsoft.com/office/officeart/2005/8/layout/radial5"/>
    <dgm:cxn modelId="{1992B1FA-C036-453A-8F87-45E4EFA8D491}" type="presOf" srcId="{333F0DDB-7090-4E1E-B32D-42562A7A03A6}" destId="{F33BAD61-FF20-497E-BBD0-BFF3C6B72E5D}" srcOrd="0" destOrd="0" presId="urn:microsoft.com/office/officeart/2005/8/layout/radial5"/>
    <dgm:cxn modelId="{0CF699F8-895A-43DF-B800-1C0938165DB0}" type="presOf" srcId="{0E7D9986-4998-4C2F-94ED-776F96B57954}" destId="{9E473388-E304-4DEA-A364-0AA46F967728}" srcOrd="0" destOrd="0" presId="urn:microsoft.com/office/officeart/2005/8/layout/radial5"/>
    <dgm:cxn modelId="{22CA8DBF-1C20-422B-A58B-23EDABC9AB1A}" srcId="{3157841C-C8CF-416F-81BB-517966718622}" destId="{E5704268-0E35-497E-8F92-42A5995794E2}" srcOrd="2" destOrd="0" parTransId="{B7051465-1DB4-4031-B9C0-6934D6C856A7}" sibTransId="{C3332257-26D4-429A-9DD5-C3670EF0D323}"/>
    <dgm:cxn modelId="{D915DCD6-F0A0-424C-AB8D-BBCAAB97B060}" type="presOf" srcId="{B7051465-1DB4-4031-B9C0-6934D6C856A7}" destId="{E8463D3F-073B-4B66-8A93-6A3AA2B69C79}" srcOrd="1" destOrd="0" presId="urn:microsoft.com/office/officeart/2005/8/layout/radial5"/>
    <dgm:cxn modelId="{FD0E0ADD-CEA1-4068-9880-BA7D730A96BE}" srcId="{3157841C-C8CF-416F-81BB-517966718622}" destId="{C20DAFD7-E6B8-4C68-B143-2C1DEB09BFD8}" srcOrd="1" destOrd="0" parTransId="{A3A631DF-6600-48D8-AE5B-13A296E480A1}" sibTransId="{49EB01F8-76C6-45E3-A44E-366C89631500}"/>
    <dgm:cxn modelId="{2B869F65-5F66-4D6E-8FD3-8C86B75889C2}" type="presOf" srcId="{C20DAFD7-E6B8-4C68-B143-2C1DEB09BFD8}" destId="{4FFB40D9-DA0B-4CE2-ABD3-C31B6ED683BC}" srcOrd="0" destOrd="0" presId="urn:microsoft.com/office/officeart/2005/8/layout/radial5"/>
    <dgm:cxn modelId="{70476780-D73F-4BAA-9149-BF530909FA80}" type="presOf" srcId="{11ABFABE-2DA4-4C04-803F-F1F4C97CAA22}" destId="{8E785F7C-3E37-400A-8F7A-A5878C98351A}" srcOrd="0" destOrd="0" presId="urn:microsoft.com/office/officeart/2005/8/layout/radial5"/>
    <dgm:cxn modelId="{72086C3C-DED3-4586-AA03-F337257C5315}" srcId="{3157841C-C8CF-416F-81BB-517966718622}" destId="{0E7D9986-4998-4C2F-94ED-776F96B57954}" srcOrd="3" destOrd="0" parTransId="{0A9CCF53-D403-4E02-B524-A46B16AE3425}" sibTransId="{E73EF7D9-8CC2-4691-8A79-C1979FF78B17}"/>
    <dgm:cxn modelId="{FE1FF261-8E77-40E9-B283-71A47F9C7283}" type="presOf" srcId="{0A9CCF53-D403-4E02-B524-A46B16AE3425}" destId="{834653E7-EF12-42F4-B05A-30BAFDE06EFC}" srcOrd="1" destOrd="0" presId="urn:microsoft.com/office/officeart/2005/8/layout/radial5"/>
    <dgm:cxn modelId="{5541BF86-68D6-4028-81B7-68371508B104}" type="presOf" srcId="{4725BD0C-6C8C-4935-B7A0-509561253F8B}" destId="{203EBE23-C8B6-4B7B-A7EB-23D1D8E3733D}" srcOrd="0" destOrd="0" presId="urn:microsoft.com/office/officeart/2005/8/layout/radial5"/>
    <dgm:cxn modelId="{A92487F3-F3DB-41B8-BDB9-192C4154E861}" type="presOf" srcId="{A3A631DF-6600-48D8-AE5B-13A296E480A1}" destId="{5EA84D49-4744-4E66-A52C-40113176F1C9}" srcOrd="1" destOrd="0" presId="urn:microsoft.com/office/officeart/2005/8/layout/radial5"/>
    <dgm:cxn modelId="{2316C42C-9317-43D3-AE51-0A7FBF209103}" srcId="{3157841C-C8CF-416F-81BB-517966718622}" destId="{4CB67891-0563-48AC-909A-E870C9EC952A}" srcOrd="6" destOrd="0" parTransId="{BF1EB391-DDEF-43DA-B1AD-E23E606CE76A}" sibTransId="{50A7652B-205A-40FC-8910-4C83228DB902}"/>
    <dgm:cxn modelId="{691673B2-E024-41C2-ACE4-CB779DAB757D}" srcId="{3157841C-C8CF-416F-81BB-517966718622}" destId="{51217082-4E65-45FF-8FBD-5FB4FA2DEDDD}" srcOrd="4" destOrd="0" parTransId="{C646B2A5-6742-4BC0-B49C-43C67C4C876B}" sibTransId="{49085A93-CF55-46B3-ADEC-EEE502FD2D08}"/>
    <dgm:cxn modelId="{EF091A6B-4517-4750-AC45-A9CD421BEAEA}" type="presOf" srcId="{C39556C0-1BF3-461C-85CA-B317FB0D4257}" destId="{08E7CB09-0AC4-475C-85C8-FAC119F26809}" srcOrd="0" destOrd="0" presId="urn:microsoft.com/office/officeart/2005/8/layout/radial5"/>
    <dgm:cxn modelId="{C49AD250-A9A0-4F93-9EF6-178DE2304404}" type="presOf" srcId="{3157841C-C8CF-416F-81BB-517966718622}" destId="{5BD309D2-51AF-4932-8212-9292C587EE4D}" srcOrd="0" destOrd="0" presId="urn:microsoft.com/office/officeart/2005/8/layout/radial5"/>
    <dgm:cxn modelId="{5CB141D1-358D-42C5-88EA-E90CB28BF40D}" type="presOf" srcId="{2E440642-DF1F-478B-9377-319E1573598B}" destId="{29AD56B1-D11A-4B6A-94FD-5155FC09596E}" srcOrd="0" destOrd="0" presId="urn:microsoft.com/office/officeart/2005/8/layout/radial5"/>
    <dgm:cxn modelId="{7FAE389D-3CB4-4AC5-A45B-2DCDD2F549DD}" type="presParOf" srcId="{F33BAD61-FF20-497E-BBD0-BFF3C6B72E5D}" destId="{5BD309D2-51AF-4932-8212-9292C587EE4D}" srcOrd="0" destOrd="0" presId="urn:microsoft.com/office/officeart/2005/8/layout/radial5"/>
    <dgm:cxn modelId="{32A91333-9AF5-4D07-97A4-06E80266CB2A}" type="presParOf" srcId="{F33BAD61-FF20-497E-BBD0-BFF3C6B72E5D}" destId="{203EBE23-C8B6-4B7B-A7EB-23D1D8E3733D}" srcOrd="1" destOrd="0" presId="urn:microsoft.com/office/officeart/2005/8/layout/radial5"/>
    <dgm:cxn modelId="{4E503B93-72A8-4F7B-B183-8842C9B6740B}" type="presParOf" srcId="{203EBE23-C8B6-4B7B-A7EB-23D1D8E3733D}" destId="{B6043DD4-1D86-4777-A197-C58202A96E68}" srcOrd="0" destOrd="0" presId="urn:microsoft.com/office/officeart/2005/8/layout/radial5"/>
    <dgm:cxn modelId="{FA480034-7097-4A71-BD61-B4B9355D27CE}" type="presParOf" srcId="{F33BAD61-FF20-497E-BBD0-BFF3C6B72E5D}" destId="{8E785F7C-3E37-400A-8F7A-A5878C98351A}" srcOrd="2" destOrd="0" presId="urn:microsoft.com/office/officeart/2005/8/layout/radial5"/>
    <dgm:cxn modelId="{3F753621-B752-4C6B-AA49-8E299CE11415}" type="presParOf" srcId="{F33BAD61-FF20-497E-BBD0-BFF3C6B72E5D}" destId="{FDF8CB78-5186-491C-8AF9-A7CAE00FF54B}" srcOrd="3" destOrd="0" presId="urn:microsoft.com/office/officeart/2005/8/layout/radial5"/>
    <dgm:cxn modelId="{738D9395-EA22-4496-A84A-2E5478ECE6F1}" type="presParOf" srcId="{FDF8CB78-5186-491C-8AF9-A7CAE00FF54B}" destId="{5EA84D49-4744-4E66-A52C-40113176F1C9}" srcOrd="0" destOrd="0" presId="urn:microsoft.com/office/officeart/2005/8/layout/radial5"/>
    <dgm:cxn modelId="{B371437C-00E7-463D-9616-7B1D841FF437}" type="presParOf" srcId="{F33BAD61-FF20-497E-BBD0-BFF3C6B72E5D}" destId="{4FFB40D9-DA0B-4CE2-ABD3-C31B6ED683BC}" srcOrd="4" destOrd="0" presId="urn:microsoft.com/office/officeart/2005/8/layout/radial5"/>
    <dgm:cxn modelId="{76DABB20-047F-4EE0-A4F1-F28240FD120C}" type="presParOf" srcId="{F33BAD61-FF20-497E-BBD0-BFF3C6B72E5D}" destId="{19CC7CD0-13F2-4D5C-A7F8-000681548DFC}" srcOrd="5" destOrd="0" presId="urn:microsoft.com/office/officeart/2005/8/layout/radial5"/>
    <dgm:cxn modelId="{976ED6BA-36FC-4705-8A39-E3A5C5F2B639}" type="presParOf" srcId="{19CC7CD0-13F2-4D5C-A7F8-000681548DFC}" destId="{E8463D3F-073B-4B66-8A93-6A3AA2B69C79}" srcOrd="0" destOrd="0" presId="urn:microsoft.com/office/officeart/2005/8/layout/radial5"/>
    <dgm:cxn modelId="{F7FE3262-0C19-4AE9-8A7C-FF1DD329EBF6}" type="presParOf" srcId="{F33BAD61-FF20-497E-BBD0-BFF3C6B72E5D}" destId="{E58C6D33-CE11-4F2A-82E7-DF565DE10356}" srcOrd="6" destOrd="0" presId="urn:microsoft.com/office/officeart/2005/8/layout/radial5"/>
    <dgm:cxn modelId="{B29F5F95-AF69-42E1-A814-ABE64BC352DD}" type="presParOf" srcId="{F33BAD61-FF20-497E-BBD0-BFF3C6B72E5D}" destId="{4F5FFDB8-8D43-4FCB-9FB4-718F77F98EDE}" srcOrd="7" destOrd="0" presId="urn:microsoft.com/office/officeart/2005/8/layout/radial5"/>
    <dgm:cxn modelId="{C458F1D5-E699-47B2-A1F9-66C52C7E01FC}" type="presParOf" srcId="{4F5FFDB8-8D43-4FCB-9FB4-718F77F98EDE}" destId="{834653E7-EF12-42F4-B05A-30BAFDE06EFC}" srcOrd="0" destOrd="0" presId="urn:microsoft.com/office/officeart/2005/8/layout/radial5"/>
    <dgm:cxn modelId="{E0D93300-D44D-42D8-BE66-B9F51EE3C397}" type="presParOf" srcId="{F33BAD61-FF20-497E-BBD0-BFF3C6B72E5D}" destId="{9E473388-E304-4DEA-A364-0AA46F967728}" srcOrd="8" destOrd="0" presId="urn:microsoft.com/office/officeart/2005/8/layout/radial5"/>
    <dgm:cxn modelId="{842FCA54-C05E-4EF5-8126-44C7C9DB4D67}" type="presParOf" srcId="{F33BAD61-FF20-497E-BBD0-BFF3C6B72E5D}" destId="{8A668CB6-EECC-44B0-BE62-83915BC02C1C}" srcOrd="9" destOrd="0" presId="urn:microsoft.com/office/officeart/2005/8/layout/radial5"/>
    <dgm:cxn modelId="{E3AA6BDA-D931-4B93-B52C-69A32D771BBE}" type="presParOf" srcId="{8A668CB6-EECC-44B0-BE62-83915BC02C1C}" destId="{11848AB7-DE7C-4E6F-ACF1-51B1AB5ACE5A}" srcOrd="0" destOrd="0" presId="urn:microsoft.com/office/officeart/2005/8/layout/radial5"/>
    <dgm:cxn modelId="{65C577E0-A012-4EDB-A3B4-36089A1D865F}" type="presParOf" srcId="{F33BAD61-FF20-497E-BBD0-BFF3C6B72E5D}" destId="{73952D76-1D57-4D77-BBC6-A0740FC43042}" srcOrd="10" destOrd="0" presId="urn:microsoft.com/office/officeart/2005/8/layout/radial5"/>
    <dgm:cxn modelId="{22AA19ED-FB8B-4343-8E46-389D273104DE}" type="presParOf" srcId="{F33BAD61-FF20-497E-BBD0-BFF3C6B72E5D}" destId="{29AD56B1-D11A-4B6A-94FD-5155FC09596E}" srcOrd="11" destOrd="0" presId="urn:microsoft.com/office/officeart/2005/8/layout/radial5"/>
    <dgm:cxn modelId="{3E6B40F5-0330-40F3-8CC3-A7B574F42323}" type="presParOf" srcId="{29AD56B1-D11A-4B6A-94FD-5155FC09596E}" destId="{DEAB71F5-23BA-493E-9570-1A1957E01A1A}" srcOrd="0" destOrd="0" presId="urn:microsoft.com/office/officeart/2005/8/layout/radial5"/>
    <dgm:cxn modelId="{8C091871-36D2-444D-A961-43AAD09F153A}" type="presParOf" srcId="{F33BAD61-FF20-497E-BBD0-BFF3C6B72E5D}" destId="{08E7CB09-0AC4-475C-85C8-FAC119F26809}" srcOrd="12" destOrd="0" presId="urn:microsoft.com/office/officeart/2005/8/layout/radial5"/>
    <dgm:cxn modelId="{459A91D5-56C0-4BF6-84E3-02CEE10BC711}" type="presParOf" srcId="{F33BAD61-FF20-497E-BBD0-BFF3C6B72E5D}" destId="{86844F19-4140-4A62-B1E9-1812A4D44E95}" srcOrd="13" destOrd="0" presId="urn:microsoft.com/office/officeart/2005/8/layout/radial5"/>
    <dgm:cxn modelId="{A9BA2043-E819-4D50-81B4-6B824FCAA330}" type="presParOf" srcId="{86844F19-4140-4A62-B1E9-1812A4D44E95}" destId="{0080877F-1F21-47AB-8895-7DFBF09FC0FA}" srcOrd="0" destOrd="0" presId="urn:microsoft.com/office/officeart/2005/8/layout/radial5"/>
    <dgm:cxn modelId="{ECD86BE6-CEE2-4815-98BE-5EEFE6956083}" type="presParOf" srcId="{F33BAD61-FF20-497E-BBD0-BFF3C6B72E5D}" destId="{79E76D75-20A4-4053-9B83-C3B2BFC10CA5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3F0DDB-7090-4E1E-B32D-42562A7A03A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57841C-C8CF-416F-81BB-517966718622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2"/>
              </a:solidFill>
            </a:rPr>
            <a:t>Напряженность трудового процесса</a:t>
          </a:r>
          <a:endParaRPr lang="ru-RU" sz="1800" b="1" dirty="0">
            <a:solidFill>
              <a:schemeClr val="tx2"/>
            </a:solidFill>
          </a:endParaRPr>
        </a:p>
      </dgm:t>
    </dgm:pt>
    <dgm:pt modelId="{DF7F6747-4042-47B9-B6BE-31D6B365EDC5}" type="parTrans" cxnId="{08209AD5-0C37-4D5E-A624-2B4819DC2994}">
      <dgm:prSet/>
      <dgm:spPr/>
      <dgm:t>
        <a:bodyPr/>
        <a:lstStyle/>
        <a:p>
          <a:endParaRPr lang="ru-RU"/>
        </a:p>
      </dgm:t>
    </dgm:pt>
    <dgm:pt modelId="{04DE8408-2049-4300-BA78-99E46BEDC694}" type="sibTrans" cxnId="{08209AD5-0C37-4D5E-A624-2B4819DC2994}">
      <dgm:prSet/>
      <dgm:spPr/>
      <dgm:t>
        <a:bodyPr/>
        <a:lstStyle/>
        <a:p>
          <a:endParaRPr lang="ru-RU"/>
        </a:p>
      </dgm:t>
    </dgm:pt>
    <dgm:pt modelId="{11ABFABE-2DA4-4C04-803F-F1F4C97CAA22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Длительность сосредоточенного наблюдения*</a:t>
          </a:r>
          <a:endParaRPr lang="ru-RU" sz="1400" dirty="0">
            <a:solidFill>
              <a:schemeClr val="tx2"/>
            </a:solidFill>
          </a:endParaRPr>
        </a:p>
      </dgm:t>
    </dgm:pt>
    <dgm:pt modelId="{4725BD0C-6C8C-4935-B7A0-509561253F8B}" type="parTrans" cxnId="{4AEEB168-A86E-4774-8CED-7C7E077C5BD4}">
      <dgm:prSet/>
      <dgm:spPr/>
      <dgm:t>
        <a:bodyPr/>
        <a:lstStyle/>
        <a:p>
          <a:endParaRPr lang="ru-RU"/>
        </a:p>
      </dgm:t>
    </dgm:pt>
    <dgm:pt modelId="{72C4C896-19E6-4A6D-9FD7-E3287C4E379D}" type="sibTrans" cxnId="{4AEEB168-A86E-4774-8CED-7C7E077C5BD4}">
      <dgm:prSet/>
      <dgm:spPr/>
      <dgm:t>
        <a:bodyPr/>
        <a:lstStyle/>
        <a:p>
          <a:endParaRPr lang="ru-RU"/>
        </a:p>
      </dgm:t>
    </dgm:pt>
    <dgm:pt modelId="{C20DAFD7-E6B8-4C68-B143-2C1DEB09BFD8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Плотность сигналов (световых, звуковых) и сообщений в ед. времени*</a:t>
          </a:r>
          <a:endParaRPr lang="ru-RU" sz="1400" dirty="0">
            <a:solidFill>
              <a:schemeClr val="tx2"/>
            </a:solidFill>
          </a:endParaRPr>
        </a:p>
      </dgm:t>
    </dgm:pt>
    <dgm:pt modelId="{A3A631DF-6600-48D8-AE5B-13A296E480A1}" type="parTrans" cxnId="{FD0E0ADD-CEA1-4068-9880-BA7D730A96BE}">
      <dgm:prSet/>
      <dgm:spPr/>
      <dgm:t>
        <a:bodyPr/>
        <a:lstStyle/>
        <a:p>
          <a:endParaRPr lang="ru-RU"/>
        </a:p>
      </dgm:t>
    </dgm:pt>
    <dgm:pt modelId="{49EB01F8-76C6-45E3-A44E-366C89631500}" type="sibTrans" cxnId="{FD0E0ADD-CEA1-4068-9880-BA7D730A96BE}">
      <dgm:prSet/>
      <dgm:spPr/>
      <dgm:t>
        <a:bodyPr/>
        <a:lstStyle/>
        <a:p>
          <a:endParaRPr lang="ru-RU"/>
        </a:p>
      </dgm:t>
    </dgm:pt>
    <dgm:pt modelId="{E5704268-0E35-497E-8F92-42A5995794E2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Число производственных объектов одновременного наблюдения*</a:t>
          </a:r>
          <a:endParaRPr lang="ru-RU" sz="1400" dirty="0">
            <a:solidFill>
              <a:schemeClr val="tx2"/>
            </a:solidFill>
          </a:endParaRPr>
        </a:p>
      </dgm:t>
    </dgm:pt>
    <dgm:pt modelId="{B7051465-1DB4-4031-B9C0-6934D6C856A7}" type="parTrans" cxnId="{22CA8DBF-1C20-422B-A58B-23EDABC9AB1A}">
      <dgm:prSet/>
      <dgm:spPr/>
      <dgm:t>
        <a:bodyPr/>
        <a:lstStyle/>
        <a:p>
          <a:endParaRPr lang="ru-RU"/>
        </a:p>
      </dgm:t>
    </dgm:pt>
    <dgm:pt modelId="{C3332257-26D4-429A-9DD5-C3670EF0D323}" type="sibTrans" cxnId="{22CA8DBF-1C20-422B-A58B-23EDABC9AB1A}">
      <dgm:prSet/>
      <dgm:spPr/>
      <dgm:t>
        <a:bodyPr/>
        <a:lstStyle/>
        <a:p>
          <a:endParaRPr lang="ru-RU"/>
        </a:p>
      </dgm:t>
    </dgm:pt>
    <dgm:pt modelId="{0E7D9986-4998-4C2F-94ED-776F96B57954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Нагрузка на слуховой анализатор*</a:t>
          </a:r>
          <a:endParaRPr lang="ru-RU" sz="1400" dirty="0">
            <a:solidFill>
              <a:schemeClr val="tx2"/>
            </a:solidFill>
          </a:endParaRPr>
        </a:p>
      </dgm:t>
    </dgm:pt>
    <dgm:pt modelId="{0A9CCF53-D403-4E02-B524-A46B16AE3425}" type="parTrans" cxnId="{72086C3C-DED3-4586-AA03-F337257C5315}">
      <dgm:prSet/>
      <dgm:spPr/>
      <dgm:t>
        <a:bodyPr/>
        <a:lstStyle/>
        <a:p>
          <a:endParaRPr lang="ru-RU"/>
        </a:p>
      </dgm:t>
    </dgm:pt>
    <dgm:pt modelId="{E73EF7D9-8CC2-4691-8A79-C1979FF78B17}" type="sibTrans" cxnId="{72086C3C-DED3-4586-AA03-F337257C5315}">
      <dgm:prSet/>
      <dgm:spPr/>
      <dgm:t>
        <a:bodyPr/>
        <a:lstStyle/>
        <a:p>
          <a:endParaRPr lang="ru-RU"/>
        </a:p>
      </dgm:t>
    </dgm:pt>
    <dgm:pt modelId="{51217082-4E65-45FF-8FBD-5FB4FA2DEDDD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Работа с оптическими приборами</a:t>
          </a:r>
          <a:endParaRPr lang="ru-RU" sz="1400" dirty="0">
            <a:solidFill>
              <a:schemeClr val="tx2"/>
            </a:solidFill>
          </a:endParaRPr>
        </a:p>
      </dgm:t>
    </dgm:pt>
    <dgm:pt modelId="{C646B2A5-6742-4BC0-B49C-43C67C4C876B}" type="parTrans" cxnId="{691673B2-E024-41C2-ACE4-CB779DAB757D}">
      <dgm:prSet/>
      <dgm:spPr/>
      <dgm:t>
        <a:bodyPr/>
        <a:lstStyle/>
        <a:p>
          <a:endParaRPr lang="ru-RU"/>
        </a:p>
      </dgm:t>
    </dgm:pt>
    <dgm:pt modelId="{49085A93-CF55-46B3-ADEC-EEE502FD2D08}" type="sibTrans" cxnId="{691673B2-E024-41C2-ACE4-CB779DAB757D}">
      <dgm:prSet/>
      <dgm:spPr/>
      <dgm:t>
        <a:bodyPr/>
        <a:lstStyle/>
        <a:p>
          <a:endParaRPr lang="ru-RU"/>
        </a:p>
      </dgm:t>
    </dgm:pt>
    <dgm:pt modelId="{C39556C0-1BF3-461C-85CA-B317FB0D4257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Активное наблюдение за ходом производственного процесса*</a:t>
          </a:r>
          <a:endParaRPr lang="ru-RU" sz="1400" dirty="0">
            <a:solidFill>
              <a:schemeClr val="tx2"/>
            </a:solidFill>
          </a:endParaRPr>
        </a:p>
      </dgm:t>
    </dgm:pt>
    <dgm:pt modelId="{2E440642-DF1F-478B-9377-319E1573598B}" type="parTrans" cxnId="{B996EF84-C12A-4261-B76C-C389350C9166}">
      <dgm:prSet/>
      <dgm:spPr/>
      <dgm:t>
        <a:bodyPr/>
        <a:lstStyle/>
        <a:p>
          <a:endParaRPr lang="ru-RU"/>
        </a:p>
      </dgm:t>
    </dgm:pt>
    <dgm:pt modelId="{B36F39D7-0441-47E7-BBE0-705C936CBBB3}" type="sibTrans" cxnId="{B996EF84-C12A-4261-B76C-C389350C9166}">
      <dgm:prSet/>
      <dgm:spPr/>
      <dgm:t>
        <a:bodyPr/>
        <a:lstStyle/>
        <a:p>
          <a:endParaRPr lang="ru-RU"/>
        </a:p>
      </dgm:t>
    </dgm:pt>
    <dgm:pt modelId="{4CB67891-0563-48AC-909A-E870C9EC952A}">
      <dgm:prSet phldrT="[Текст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/>
        <a:lstStyle/>
        <a:p>
          <a:r>
            <a:rPr lang="ru-RU" sz="1400" dirty="0" smtClean="0">
              <a:solidFill>
                <a:schemeClr val="tx2"/>
              </a:solidFill>
            </a:rPr>
            <a:t>Нагрузка на голосовой аппарат</a:t>
          </a:r>
          <a:endParaRPr lang="ru-RU" sz="1400" dirty="0">
            <a:solidFill>
              <a:schemeClr val="tx2"/>
            </a:solidFill>
          </a:endParaRPr>
        </a:p>
      </dgm:t>
    </dgm:pt>
    <dgm:pt modelId="{BF1EB391-DDEF-43DA-B1AD-E23E606CE76A}" type="parTrans" cxnId="{2316C42C-9317-43D3-AE51-0A7FBF209103}">
      <dgm:prSet/>
      <dgm:spPr/>
      <dgm:t>
        <a:bodyPr/>
        <a:lstStyle/>
        <a:p>
          <a:endParaRPr lang="ru-RU"/>
        </a:p>
      </dgm:t>
    </dgm:pt>
    <dgm:pt modelId="{50A7652B-205A-40FC-8910-4C83228DB902}" type="sibTrans" cxnId="{2316C42C-9317-43D3-AE51-0A7FBF209103}">
      <dgm:prSet/>
      <dgm:spPr/>
      <dgm:t>
        <a:bodyPr/>
        <a:lstStyle/>
        <a:p>
          <a:endParaRPr lang="ru-RU"/>
        </a:p>
      </dgm:t>
    </dgm:pt>
    <dgm:pt modelId="{F33BAD61-FF20-497E-BBD0-BFF3C6B72E5D}" type="pres">
      <dgm:prSet presAssocID="{333F0DDB-7090-4E1E-B32D-42562A7A03A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D309D2-51AF-4932-8212-9292C587EE4D}" type="pres">
      <dgm:prSet presAssocID="{3157841C-C8CF-416F-81BB-517966718622}" presName="centerShape" presStyleLbl="node0" presStyleIdx="0" presStyleCnt="1" custScaleX="237450" custScaleY="112952"/>
      <dgm:spPr/>
      <dgm:t>
        <a:bodyPr/>
        <a:lstStyle/>
        <a:p>
          <a:endParaRPr lang="ru-RU"/>
        </a:p>
      </dgm:t>
    </dgm:pt>
    <dgm:pt modelId="{203EBE23-C8B6-4B7B-A7EB-23D1D8E3733D}" type="pres">
      <dgm:prSet presAssocID="{4725BD0C-6C8C-4935-B7A0-509561253F8B}" presName="parTrans" presStyleLbl="sibTrans2D1" presStyleIdx="0" presStyleCnt="7"/>
      <dgm:spPr/>
      <dgm:t>
        <a:bodyPr/>
        <a:lstStyle/>
        <a:p>
          <a:endParaRPr lang="ru-RU"/>
        </a:p>
      </dgm:t>
    </dgm:pt>
    <dgm:pt modelId="{B6043DD4-1D86-4777-A197-C58202A96E68}" type="pres">
      <dgm:prSet presAssocID="{4725BD0C-6C8C-4935-B7A0-509561253F8B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8E785F7C-3E37-400A-8F7A-A5878C98351A}" type="pres">
      <dgm:prSet presAssocID="{11ABFABE-2DA4-4C04-803F-F1F4C97CAA22}" presName="node" presStyleLbl="node1" presStyleIdx="0" presStyleCnt="7" custScaleX="183097" custRadScaleRad="100431" custRadScaleInc="407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F8CB78-5186-491C-8AF9-A7CAE00FF54B}" type="pres">
      <dgm:prSet presAssocID="{A3A631DF-6600-48D8-AE5B-13A296E480A1}" presName="parTrans" presStyleLbl="sibTrans2D1" presStyleIdx="1" presStyleCnt="7"/>
      <dgm:spPr/>
      <dgm:t>
        <a:bodyPr/>
        <a:lstStyle/>
        <a:p>
          <a:endParaRPr lang="ru-RU"/>
        </a:p>
      </dgm:t>
    </dgm:pt>
    <dgm:pt modelId="{5EA84D49-4744-4E66-A52C-40113176F1C9}" type="pres">
      <dgm:prSet presAssocID="{A3A631DF-6600-48D8-AE5B-13A296E480A1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4FFB40D9-DA0B-4CE2-ABD3-C31B6ED683BC}" type="pres">
      <dgm:prSet presAssocID="{C20DAFD7-E6B8-4C68-B143-2C1DEB09BFD8}" presName="node" presStyleLbl="node1" presStyleIdx="1" presStyleCnt="7" custScaleX="190720" custScaleY="115152" custRadScaleRad="149365" custRadScaleInc="69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C7CD0-13F2-4D5C-A7F8-000681548DFC}" type="pres">
      <dgm:prSet presAssocID="{B7051465-1DB4-4031-B9C0-6934D6C856A7}" presName="parTrans" presStyleLbl="sibTrans2D1" presStyleIdx="2" presStyleCnt="7"/>
      <dgm:spPr/>
      <dgm:t>
        <a:bodyPr/>
        <a:lstStyle/>
        <a:p>
          <a:endParaRPr lang="ru-RU"/>
        </a:p>
      </dgm:t>
    </dgm:pt>
    <dgm:pt modelId="{E8463D3F-073B-4B66-8A93-6A3AA2B69C79}" type="pres">
      <dgm:prSet presAssocID="{B7051465-1DB4-4031-B9C0-6934D6C856A7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E58C6D33-CE11-4F2A-82E7-DF565DE10356}" type="pres">
      <dgm:prSet presAssocID="{E5704268-0E35-497E-8F92-42A5995794E2}" presName="node" presStyleLbl="node1" presStyleIdx="2" presStyleCnt="7" custScaleX="180850" custScaleY="115154" custRadScaleRad="146248" custRadScaleInc="-873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FFDB8-8D43-4FCB-9FB4-718F77F98EDE}" type="pres">
      <dgm:prSet presAssocID="{0A9CCF53-D403-4E02-B524-A46B16AE3425}" presName="parTrans" presStyleLbl="sibTrans2D1" presStyleIdx="3" presStyleCnt="7" custScaleX="161417" custScaleY="108385" custLinFactNeighborX="-14589" custLinFactNeighborY="27720"/>
      <dgm:spPr/>
      <dgm:t>
        <a:bodyPr/>
        <a:lstStyle/>
        <a:p>
          <a:endParaRPr lang="ru-RU"/>
        </a:p>
      </dgm:t>
    </dgm:pt>
    <dgm:pt modelId="{834653E7-EF12-42F4-B05A-30BAFDE06EFC}" type="pres">
      <dgm:prSet presAssocID="{0A9CCF53-D403-4E02-B524-A46B16AE3425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9E473388-E304-4DEA-A364-0AA46F967728}" type="pres">
      <dgm:prSet presAssocID="{0E7D9986-4998-4C2F-94ED-776F96B57954}" presName="node" presStyleLbl="node1" presStyleIdx="3" presStyleCnt="7" custScaleX="167945" custScaleY="111324" custRadScaleRad="141738" custRadScaleInc="-1809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68CB6-EECC-44B0-BE62-83915BC02C1C}" type="pres">
      <dgm:prSet presAssocID="{C646B2A5-6742-4BC0-B49C-43C67C4C876B}" presName="parTrans" presStyleLbl="sibTrans2D1" presStyleIdx="4" presStyleCnt="7"/>
      <dgm:spPr/>
      <dgm:t>
        <a:bodyPr/>
        <a:lstStyle/>
        <a:p>
          <a:endParaRPr lang="ru-RU"/>
        </a:p>
      </dgm:t>
    </dgm:pt>
    <dgm:pt modelId="{11848AB7-DE7C-4E6F-ACF1-51B1AB5ACE5A}" type="pres">
      <dgm:prSet presAssocID="{C646B2A5-6742-4BC0-B49C-43C67C4C876B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73952D76-1D57-4D77-BBC6-A0740FC43042}" type="pres">
      <dgm:prSet presAssocID="{51217082-4E65-45FF-8FBD-5FB4FA2DEDDD}" presName="node" presStyleLbl="node1" presStyleIdx="4" presStyleCnt="7" custScaleX="149662" custRadScaleRad="99754" custRadScaleInc="-45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D56B1-D11A-4B6A-94FD-5155FC09596E}" type="pres">
      <dgm:prSet presAssocID="{2E440642-DF1F-478B-9377-319E1573598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DEAB71F5-23BA-493E-9570-1A1957E01A1A}" type="pres">
      <dgm:prSet presAssocID="{2E440642-DF1F-478B-9377-319E1573598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08E7CB09-0AC4-475C-85C8-FAC119F26809}" type="pres">
      <dgm:prSet presAssocID="{C39556C0-1BF3-461C-85CA-B317FB0D4257}" presName="node" presStyleLbl="node1" presStyleIdx="5" presStyleCnt="7" custScaleX="182204" custRadScaleRad="107410" custRadScaleInc="-4453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844F19-4140-4A62-B1E9-1812A4D44E95}" type="pres">
      <dgm:prSet presAssocID="{BF1EB391-DDEF-43DA-B1AD-E23E606CE76A}" presName="parTrans" presStyleLbl="sibTrans2D1" presStyleIdx="6" presStyleCnt="7"/>
      <dgm:spPr/>
      <dgm:t>
        <a:bodyPr/>
        <a:lstStyle/>
        <a:p>
          <a:endParaRPr lang="ru-RU"/>
        </a:p>
      </dgm:t>
    </dgm:pt>
    <dgm:pt modelId="{0080877F-1F21-47AB-8895-7DFBF09FC0FA}" type="pres">
      <dgm:prSet presAssocID="{BF1EB391-DDEF-43DA-B1AD-E23E606CE76A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79E76D75-20A4-4053-9B83-C3B2BFC10CA5}" type="pres">
      <dgm:prSet presAssocID="{4CB67891-0563-48AC-909A-E870C9EC952A}" presName="node" presStyleLbl="node1" presStyleIdx="6" presStyleCnt="7" custScaleX="157774" custRadScaleRad="134266" custRadScaleInc="-287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96EF84-C12A-4261-B76C-C389350C9166}" srcId="{3157841C-C8CF-416F-81BB-517966718622}" destId="{C39556C0-1BF3-461C-85CA-B317FB0D4257}" srcOrd="5" destOrd="0" parTransId="{2E440642-DF1F-478B-9377-319E1573598B}" sibTransId="{B36F39D7-0441-47E7-BBE0-705C936CBBB3}"/>
    <dgm:cxn modelId="{08209AD5-0C37-4D5E-A624-2B4819DC2994}" srcId="{333F0DDB-7090-4E1E-B32D-42562A7A03A6}" destId="{3157841C-C8CF-416F-81BB-517966718622}" srcOrd="0" destOrd="0" parTransId="{DF7F6747-4042-47B9-B6BE-31D6B365EDC5}" sibTransId="{04DE8408-2049-4300-BA78-99E46BEDC694}"/>
    <dgm:cxn modelId="{4AEEB168-A86E-4774-8CED-7C7E077C5BD4}" srcId="{3157841C-C8CF-416F-81BB-517966718622}" destId="{11ABFABE-2DA4-4C04-803F-F1F4C97CAA22}" srcOrd="0" destOrd="0" parTransId="{4725BD0C-6C8C-4935-B7A0-509561253F8B}" sibTransId="{72C4C896-19E6-4A6D-9FD7-E3287C4E379D}"/>
    <dgm:cxn modelId="{B46804A4-25EF-41CF-9AFB-166B51F05433}" type="presOf" srcId="{C39556C0-1BF3-461C-85CA-B317FB0D4257}" destId="{08E7CB09-0AC4-475C-85C8-FAC119F26809}" srcOrd="0" destOrd="0" presId="urn:microsoft.com/office/officeart/2005/8/layout/radial5"/>
    <dgm:cxn modelId="{18328160-6A13-4811-A5F0-36FBE549D202}" type="presOf" srcId="{0A9CCF53-D403-4E02-B524-A46B16AE3425}" destId="{834653E7-EF12-42F4-B05A-30BAFDE06EFC}" srcOrd="1" destOrd="0" presId="urn:microsoft.com/office/officeart/2005/8/layout/radial5"/>
    <dgm:cxn modelId="{44174F84-88D8-4F8D-A5AF-EC9DEC9D7062}" type="presOf" srcId="{4CB67891-0563-48AC-909A-E870C9EC952A}" destId="{79E76D75-20A4-4053-9B83-C3B2BFC10CA5}" srcOrd="0" destOrd="0" presId="urn:microsoft.com/office/officeart/2005/8/layout/radial5"/>
    <dgm:cxn modelId="{DCF8B63B-F824-4D92-B511-8CB35E3C81DB}" type="presOf" srcId="{4725BD0C-6C8C-4935-B7A0-509561253F8B}" destId="{203EBE23-C8B6-4B7B-A7EB-23D1D8E3733D}" srcOrd="0" destOrd="0" presId="urn:microsoft.com/office/officeart/2005/8/layout/radial5"/>
    <dgm:cxn modelId="{D23B1E07-2828-463C-8E40-22FC3AB1EA61}" type="presOf" srcId="{333F0DDB-7090-4E1E-B32D-42562A7A03A6}" destId="{F33BAD61-FF20-497E-BBD0-BFF3C6B72E5D}" srcOrd="0" destOrd="0" presId="urn:microsoft.com/office/officeart/2005/8/layout/radial5"/>
    <dgm:cxn modelId="{90B4EDFE-DF79-4587-8BA7-2765B43910A6}" type="presOf" srcId="{A3A631DF-6600-48D8-AE5B-13A296E480A1}" destId="{5EA84D49-4744-4E66-A52C-40113176F1C9}" srcOrd="1" destOrd="0" presId="urn:microsoft.com/office/officeart/2005/8/layout/radial5"/>
    <dgm:cxn modelId="{22CA8DBF-1C20-422B-A58B-23EDABC9AB1A}" srcId="{3157841C-C8CF-416F-81BB-517966718622}" destId="{E5704268-0E35-497E-8F92-42A5995794E2}" srcOrd="2" destOrd="0" parTransId="{B7051465-1DB4-4031-B9C0-6934D6C856A7}" sibTransId="{C3332257-26D4-429A-9DD5-C3670EF0D323}"/>
    <dgm:cxn modelId="{460D531E-A575-4863-88FE-6F00CAB8F525}" type="presOf" srcId="{E5704268-0E35-497E-8F92-42A5995794E2}" destId="{E58C6D33-CE11-4F2A-82E7-DF565DE10356}" srcOrd="0" destOrd="0" presId="urn:microsoft.com/office/officeart/2005/8/layout/radial5"/>
    <dgm:cxn modelId="{EA96DC78-F77C-4440-B8A8-8AB5A1D24120}" type="presOf" srcId="{A3A631DF-6600-48D8-AE5B-13A296E480A1}" destId="{FDF8CB78-5186-491C-8AF9-A7CAE00FF54B}" srcOrd="0" destOrd="0" presId="urn:microsoft.com/office/officeart/2005/8/layout/radial5"/>
    <dgm:cxn modelId="{FD0E0ADD-CEA1-4068-9880-BA7D730A96BE}" srcId="{3157841C-C8CF-416F-81BB-517966718622}" destId="{C20DAFD7-E6B8-4C68-B143-2C1DEB09BFD8}" srcOrd="1" destOrd="0" parTransId="{A3A631DF-6600-48D8-AE5B-13A296E480A1}" sibTransId="{49EB01F8-76C6-45E3-A44E-366C89631500}"/>
    <dgm:cxn modelId="{659230C2-6D56-479E-9F0B-5582D47B3E84}" type="presOf" srcId="{C646B2A5-6742-4BC0-B49C-43C67C4C876B}" destId="{11848AB7-DE7C-4E6F-ACF1-51B1AB5ACE5A}" srcOrd="1" destOrd="0" presId="urn:microsoft.com/office/officeart/2005/8/layout/radial5"/>
    <dgm:cxn modelId="{C8A4996F-0402-4F15-8C5B-C36F705183BA}" type="presOf" srcId="{4725BD0C-6C8C-4935-B7A0-509561253F8B}" destId="{B6043DD4-1D86-4777-A197-C58202A96E68}" srcOrd="1" destOrd="0" presId="urn:microsoft.com/office/officeart/2005/8/layout/radial5"/>
    <dgm:cxn modelId="{25C3B2A1-9AD7-4A06-9B24-F201C771C495}" type="presOf" srcId="{0E7D9986-4998-4C2F-94ED-776F96B57954}" destId="{9E473388-E304-4DEA-A364-0AA46F967728}" srcOrd="0" destOrd="0" presId="urn:microsoft.com/office/officeart/2005/8/layout/radial5"/>
    <dgm:cxn modelId="{99B6131C-8DDA-43F0-8B63-D65E352979F8}" type="presOf" srcId="{0A9CCF53-D403-4E02-B524-A46B16AE3425}" destId="{4F5FFDB8-8D43-4FCB-9FB4-718F77F98EDE}" srcOrd="0" destOrd="0" presId="urn:microsoft.com/office/officeart/2005/8/layout/radial5"/>
    <dgm:cxn modelId="{889ABF5D-C557-4078-B09E-2FDC8C172B6B}" type="presOf" srcId="{BF1EB391-DDEF-43DA-B1AD-E23E606CE76A}" destId="{0080877F-1F21-47AB-8895-7DFBF09FC0FA}" srcOrd="1" destOrd="0" presId="urn:microsoft.com/office/officeart/2005/8/layout/radial5"/>
    <dgm:cxn modelId="{77EE9508-3B5A-4231-90D0-4BB2BF7B1578}" type="presOf" srcId="{C20DAFD7-E6B8-4C68-B143-2C1DEB09BFD8}" destId="{4FFB40D9-DA0B-4CE2-ABD3-C31B6ED683BC}" srcOrd="0" destOrd="0" presId="urn:microsoft.com/office/officeart/2005/8/layout/radial5"/>
    <dgm:cxn modelId="{8D21D475-735A-4135-BF1C-6B75504F8286}" type="presOf" srcId="{2E440642-DF1F-478B-9377-319E1573598B}" destId="{29AD56B1-D11A-4B6A-94FD-5155FC09596E}" srcOrd="0" destOrd="0" presId="urn:microsoft.com/office/officeart/2005/8/layout/radial5"/>
    <dgm:cxn modelId="{F033C6B2-004D-4271-924C-DE649771434E}" type="presOf" srcId="{51217082-4E65-45FF-8FBD-5FB4FA2DEDDD}" destId="{73952D76-1D57-4D77-BBC6-A0740FC43042}" srcOrd="0" destOrd="0" presId="urn:microsoft.com/office/officeart/2005/8/layout/radial5"/>
    <dgm:cxn modelId="{72086C3C-DED3-4586-AA03-F337257C5315}" srcId="{3157841C-C8CF-416F-81BB-517966718622}" destId="{0E7D9986-4998-4C2F-94ED-776F96B57954}" srcOrd="3" destOrd="0" parTransId="{0A9CCF53-D403-4E02-B524-A46B16AE3425}" sibTransId="{E73EF7D9-8CC2-4691-8A79-C1979FF78B17}"/>
    <dgm:cxn modelId="{89605F12-5048-48D5-8619-1BB2C9CD599F}" type="presOf" srcId="{C646B2A5-6742-4BC0-B49C-43C67C4C876B}" destId="{8A668CB6-EECC-44B0-BE62-83915BC02C1C}" srcOrd="0" destOrd="0" presId="urn:microsoft.com/office/officeart/2005/8/layout/radial5"/>
    <dgm:cxn modelId="{16514AB8-CC7F-448B-8837-FD0AAEA1C863}" type="presOf" srcId="{BF1EB391-DDEF-43DA-B1AD-E23E606CE76A}" destId="{86844F19-4140-4A62-B1E9-1812A4D44E95}" srcOrd="0" destOrd="0" presId="urn:microsoft.com/office/officeart/2005/8/layout/radial5"/>
    <dgm:cxn modelId="{F6F66D1F-E28C-47F4-BCE4-10A37225BA8D}" type="presOf" srcId="{2E440642-DF1F-478B-9377-319E1573598B}" destId="{DEAB71F5-23BA-493E-9570-1A1957E01A1A}" srcOrd="1" destOrd="0" presId="urn:microsoft.com/office/officeart/2005/8/layout/radial5"/>
    <dgm:cxn modelId="{2316C42C-9317-43D3-AE51-0A7FBF209103}" srcId="{3157841C-C8CF-416F-81BB-517966718622}" destId="{4CB67891-0563-48AC-909A-E870C9EC952A}" srcOrd="6" destOrd="0" parTransId="{BF1EB391-DDEF-43DA-B1AD-E23E606CE76A}" sibTransId="{50A7652B-205A-40FC-8910-4C83228DB902}"/>
    <dgm:cxn modelId="{691673B2-E024-41C2-ACE4-CB779DAB757D}" srcId="{3157841C-C8CF-416F-81BB-517966718622}" destId="{51217082-4E65-45FF-8FBD-5FB4FA2DEDDD}" srcOrd="4" destOrd="0" parTransId="{C646B2A5-6742-4BC0-B49C-43C67C4C876B}" sibTransId="{49085A93-CF55-46B3-ADEC-EEE502FD2D08}"/>
    <dgm:cxn modelId="{E7D19432-DE03-45B3-BFDE-B1042E24837E}" type="presOf" srcId="{B7051465-1DB4-4031-B9C0-6934D6C856A7}" destId="{E8463D3F-073B-4B66-8A93-6A3AA2B69C79}" srcOrd="1" destOrd="0" presId="urn:microsoft.com/office/officeart/2005/8/layout/radial5"/>
    <dgm:cxn modelId="{D8E10F85-2F32-4AF1-84B6-67BD9B8CCB52}" type="presOf" srcId="{11ABFABE-2DA4-4C04-803F-F1F4C97CAA22}" destId="{8E785F7C-3E37-400A-8F7A-A5878C98351A}" srcOrd="0" destOrd="0" presId="urn:microsoft.com/office/officeart/2005/8/layout/radial5"/>
    <dgm:cxn modelId="{CC85A57D-9C12-4C35-B287-C51F6DB0EF31}" type="presOf" srcId="{B7051465-1DB4-4031-B9C0-6934D6C856A7}" destId="{19CC7CD0-13F2-4D5C-A7F8-000681548DFC}" srcOrd="0" destOrd="0" presId="urn:microsoft.com/office/officeart/2005/8/layout/radial5"/>
    <dgm:cxn modelId="{59D4F65F-F1AF-4611-96F7-A1C84FF4D730}" type="presOf" srcId="{3157841C-C8CF-416F-81BB-517966718622}" destId="{5BD309D2-51AF-4932-8212-9292C587EE4D}" srcOrd="0" destOrd="0" presId="urn:microsoft.com/office/officeart/2005/8/layout/radial5"/>
    <dgm:cxn modelId="{9CC58F2B-FDC4-4973-86D4-744C390E0DD1}" type="presParOf" srcId="{F33BAD61-FF20-497E-BBD0-BFF3C6B72E5D}" destId="{5BD309D2-51AF-4932-8212-9292C587EE4D}" srcOrd="0" destOrd="0" presId="urn:microsoft.com/office/officeart/2005/8/layout/radial5"/>
    <dgm:cxn modelId="{705D3A4F-C4AC-461B-9472-C35B6C6D479B}" type="presParOf" srcId="{F33BAD61-FF20-497E-BBD0-BFF3C6B72E5D}" destId="{203EBE23-C8B6-4B7B-A7EB-23D1D8E3733D}" srcOrd="1" destOrd="0" presId="urn:microsoft.com/office/officeart/2005/8/layout/radial5"/>
    <dgm:cxn modelId="{67FEC51B-82E7-4329-A48E-7ABCC46C3211}" type="presParOf" srcId="{203EBE23-C8B6-4B7B-A7EB-23D1D8E3733D}" destId="{B6043DD4-1D86-4777-A197-C58202A96E68}" srcOrd="0" destOrd="0" presId="urn:microsoft.com/office/officeart/2005/8/layout/radial5"/>
    <dgm:cxn modelId="{14364308-CE80-4240-9B79-755C98D1C1A6}" type="presParOf" srcId="{F33BAD61-FF20-497E-BBD0-BFF3C6B72E5D}" destId="{8E785F7C-3E37-400A-8F7A-A5878C98351A}" srcOrd="2" destOrd="0" presId="urn:microsoft.com/office/officeart/2005/8/layout/radial5"/>
    <dgm:cxn modelId="{AE500A9F-3211-48B7-95BE-3DE323015886}" type="presParOf" srcId="{F33BAD61-FF20-497E-BBD0-BFF3C6B72E5D}" destId="{FDF8CB78-5186-491C-8AF9-A7CAE00FF54B}" srcOrd="3" destOrd="0" presId="urn:microsoft.com/office/officeart/2005/8/layout/radial5"/>
    <dgm:cxn modelId="{E7DEC851-2F62-4103-978E-82EE8C478123}" type="presParOf" srcId="{FDF8CB78-5186-491C-8AF9-A7CAE00FF54B}" destId="{5EA84D49-4744-4E66-A52C-40113176F1C9}" srcOrd="0" destOrd="0" presId="urn:microsoft.com/office/officeart/2005/8/layout/radial5"/>
    <dgm:cxn modelId="{FC0BCAC4-7CCC-4547-90B0-0A127BDC5340}" type="presParOf" srcId="{F33BAD61-FF20-497E-BBD0-BFF3C6B72E5D}" destId="{4FFB40D9-DA0B-4CE2-ABD3-C31B6ED683BC}" srcOrd="4" destOrd="0" presId="urn:microsoft.com/office/officeart/2005/8/layout/radial5"/>
    <dgm:cxn modelId="{F68FC51A-1B2B-4A78-BCE9-1CCD676C45AE}" type="presParOf" srcId="{F33BAD61-FF20-497E-BBD0-BFF3C6B72E5D}" destId="{19CC7CD0-13F2-4D5C-A7F8-000681548DFC}" srcOrd="5" destOrd="0" presId="urn:microsoft.com/office/officeart/2005/8/layout/radial5"/>
    <dgm:cxn modelId="{43BF5F4B-31FC-45CC-BAF9-3E94008EB12F}" type="presParOf" srcId="{19CC7CD0-13F2-4D5C-A7F8-000681548DFC}" destId="{E8463D3F-073B-4B66-8A93-6A3AA2B69C79}" srcOrd="0" destOrd="0" presId="urn:microsoft.com/office/officeart/2005/8/layout/radial5"/>
    <dgm:cxn modelId="{533FADBC-7FA8-4401-B074-03F8A68496DE}" type="presParOf" srcId="{F33BAD61-FF20-497E-BBD0-BFF3C6B72E5D}" destId="{E58C6D33-CE11-4F2A-82E7-DF565DE10356}" srcOrd="6" destOrd="0" presId="urn:microsoft.com/office/officeart/2005/8/layout/radial5"/>
    <dgm:cxn modelId="{C35029FC-7542-4DD5-8146-472C875CA8BA}" type="presParOf" srcId="{F33BAD61-FF20-497E-BBD0-BFF3C6B72E5D}" destId="{4F5FFDB8-8D43-4FCB-9FB4-718F77F98EDE}" srcOrd="7" destOrd="0" presId="urn:microsoft.com/office/officeart/2005/8/layout/radial5"/>
    <dgm:cxn modelId="{DA7821D5-C10F-4A57-A1E5-E132C640DDC5}" type="presParOf" srcId="{4F5FFDB8-8D43-4FCB-9FB4-718F77F98EDE}" destId="{834653E7-EF12-42F4-B05A-30BAFDE06EFC}" srcOrd="0" destOrd="0" presId="urn:microsoft.com/office/officeart/2005/8/layout/radial5"/>
    <dgm:cxn modelId="{DF93033E-DFE1-4720-90AD-A02577AA872D}" type="presParOf" srcId="{F33BAD61-FF20-497E-BBD0-BFF3C6B72E5D}" destId="{9E473388-E304-4DEA-A364-0AA46F967728}" srcOrd="8" destOrd="0" presId="urn:microsoft.com/office/officeart/2005/8/layout/radial5"/>
    <dgm:cxn modelId="{BC70CDF0-7512-46DC-8A42-693CFFCB82D7}" type="presParOf" srcId="{F33BAD61-FF20-497E-BBD0-BFF3C6B72E5D}" destId="{8A668CB6-EECC-44B0-BE62-83915BC02C1C}" srcOrd="9" destOrd="0" presId="urn:microsoft.com/office/officeart/2005/8/layout/radial5"/>
    <dgm:cxn modelId="{AFD5BF57-96D4-48FE-B3E9-2B026509E6BA}" type="presParOf" srcId="{8A668CB6-EECC-44B0-BE62-83915BC02C1C}" destId="{11848AB7-DE7C-4E6F-ACF1-51B1AB5ACE5A}" srcOrd="0" destOrd="0" presId="urn:microsoft.com/office/officeart/2005/8/layout/radial5"/>
    <dgm:cxn modelId="{7517F1FC-BA07-4FB9-8B14-6DCB7AD89CAA}" type="presParOf" srcId="{F33BAD61-FF20-497E-BBD0-BFF3C6B72E5D}" destId="{73952D76-1D57-4D77-BBC6-A0740FC43042}" srcOrd="10" destOrd="0" presId="urn:microsoft.com/office/officeart/2005/8/layout/radial5"/>
    <dgm:cxn modelId="{7AF88CFD-6E19-4A4F-AF81-AAA484F3DF8C}" type="presParOf" srcId="{F33BAD61-FF20-497E-BBD0-BFF3C6B72E5D}" destId="{29AD56B1-D11A-4B6A-94FD-5155FC09596E}" srcOrd="11" destOrd="0" presId="urn:microsoft.com/office/officeart/2005/8/layout/radial5"/>
    <dgm:cxn modelId="{27633494-49CE-4BD1-B84C-87AE88B0AE17}" type="presParOf" srcId="{29AD56B1-D11A-4B6A-94FD-5155FC09596E}" destId="{DEAB71F5-23BA-493E-9570-1A1957E01A1A}" srcOrd="0" destOrd="0" presId="urn:microsoft.com/office/officeart/2005/8/layout/radial5"/>
    <dgm:cxn modelId="{E508382B-E583-43F0-A3F3-27E1580A7410}" type="presParOf" srcId="{F33BAD61-FF20-497E-BBD0-BFF3C6B72E5D}" destId="{08E7CB09-0AC4-475C-85C8-FAC119F26809}" srcOrd="12" destOrd="0" presId="urn:microsoft.com/office/officeart/2005/8/layout/radial5"/>
    <dgm:cxn modelId="{DE9C26E5-99E5-4C26-BC01-59CABEE40534}" type="presParOf" srcId="{F33BAD61-FF20-497E-BBD0-BFF3C6B72E5D}" destId="{86844F19-4140-4A62-B1E9-1812A4D44E95}" srcOrd="13" destOrd="0" presId="urn:microsoft.com/office/officeart/2005/8/layout/radial5"/>
    <dgm:cxn modelId="{EBE8274B-4EAA-4533-9965-8DC096AB8B5A}" type="presParOf" srcId="{86844F19-4140-4A62-B1E9-1812A4D44E95}" destId="{0080877F-1F21-47AB-8895-7DFBF09FC0FA}" srcOrd="0" destOrd="0" presId="urn:microsoft.com/office/officeart/2005/8/layout/radial5"/>
    <dgm:cxn modelId="{00882CF7-CEA8-4474-B8B3-03D4358BDACA}" type="presParOf" srcId="{F33BAD61-FF20-497E-BBD0-BFF3C6B72E5D}" destId="{79E76D75-20A4-4053-9B83-C3B2BFC10CA5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64873EB-F160-41A2-892E-7BC28D3B1BE3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</dgm:pt>
    <dgm:pt modelId="{027A8BDA-4D13-4938-B33C-2C423862B132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</a:rPr>
            <a:t>Сохранение  работникам достигнутого по состоянию на декабрь 2013 г. объема предоставляемых гарантий и компенсаций, при условии их занятости во вредных (опасных) условиях труда</a:t>
          </a:r>
          <a:endParaRPr lang="ru-RU" sz="1600" b="0" dirty="0">
            <a:solidFill>
              <a:schemeClr val="bg1"/>
            </a:solidFill>
          </a:endParaRPr>
        </a:p>
      </dgm:t>
    </dgm:pt>
    <dgm:pt modelId="{08F68D7F-97F6-47FD-815D-FEE6C5BABC8C}" type="parTrans" cxnId="{5328A471-D831-4005-9515-4DB05A7CB6DD}">
      <dgm:prSet/>
      <dgm:spPr/>
      <dgm:t>
        <a:bodyPr/>
        <a:lstStyle/>
        <a:p>
          <a:endParaRPr lang="ru-RU" sz="1600" b="0"/>
        </a:p>
      </dgm:t>
    </dgm:pt>
    <dgm:pt modelId="{2F379D31-FB0C-4691-A53F-08BEA62DCF0B}" type="sibTrans" cxnId="{5328A471-D831-4005-9515-4DB05A7CB6DD}">
      <dgm:prSet/>
      <dgm:spPr/>
      <dgm:t>
        <a:bodyPr/>
        <a:lstStyle/>
        <a:p>
          <a:endParaRPr lang="ru-RU" sz="1600" b="0"/>
        </a:p>
      </dgm:t>
    </dgm:pt>
    <dgm:pt modelId="{EF14A0A7-0F17-4247-9070-DB651CDD6E49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600" b="0" dirty="0" smtClean="0">
              <a:solidFill>
                <a:schemeClr val="tx2"/>
              </a:solidFill>
            </a:rPr>
            <a:t>Существенное усиление роли профессиональных союзов в сфере охраны труда</a:t>
          </a:r>
          <a:endParaRPr lang="ru-RU" sz="1600" b="0" dirty="0">
            <a:solidFill>
              <a:schemeClr val="tx2"/>
            </a:solidFill>
          </a:endParaRPr>
        </a:p>
      </dgm:t>
    </dgm:pt>
    <dgm:pt modelId="{8F95B9D2-BB12-4A1D-9863-9C802BD5CF80}" type="parTrans" cxnId="{4F4F911F-A816-4554-BE01-7A18B53E0489}">
      <dgm:prSet/>
      <dgm:spPr/>
      <dgm:t>
        <a:bodyPr/>
        <a:lstStyle/>
        <a:p>
          <a:endParaRPr lang="ru-RU" sz="1600" b="0"/>
        </a:p>
      </dgm:t>
    </dgm:pt>
    <dgm:pt modelId="{1F3493FC-9572-46EC-A155-B6C1B9D75C16}" type="sibTrans" cxnId="{4F4F911F-A816-4554-BE01-7A18B53E0489}">
      <dgm:prSet/>
      <dgm:spPr/>
      <dgm:t>
        <a:bodyPr/>
        <a:lstStyle/>
        <a:p>
          <a:endParaRPr lang="ru-RU" sz="1600" b="0"/>
        </a:p>
      </dgm:t>
    </dgm:pt>
    <dgm:pt modelId="{60FB38A4-1B1E-4F44-B4A9-3459B9A87DB9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600" b="0" dirty="0" smtClean="0">
              <a:solidFill>
                <a:schemeClr val="tx2"/>
              </a:solidFill>
            </a:rPr>
            <a:t>Установление объема гарантий и компенсаций работникам за работу во вредных (опасных) условиях труда (повышенный размер оплаты труда, дополнительный оплачиваемый отпуск, сокращенная продолжительность рабочего времени)</a:t>
          </a:r>
          <a:endParaRPr lang="ru-RU" sz="1600" b="0" dirty="0">
            <a:solidFill>
              <a:schemeClr val="tx2"/>
            </a:solidFill>
          </a:endParaRPr>
        </a:p>
      </dgm:t>
    </dgm:pt>
    <dgm:pt modelId="{979F8495-F42B-464D-AE68-56D83D7C51D1}" type="parTrans" cxnId="{F7148D96-020C-4944-A97C-24A2380795FC}">
      <dgm:prSet/>
      <dgm:spPr/>
      <dgm:t>
        <a:bodyPr/>
        <a:lstStyle/>
        <a:p>
          <a:endParaRPr lang="ru-RU" sz="1600" b="0"/>
        </a:p>
      </dgm:t>
    </dgm:pt>
    <dgm:pt modelId="{7A183E51-6C52-4A17-802D-E7906EA6283A}" type="sibTrans" cxnId="{F7148D96-020C-4944-A97C-24A2380795FC}">
      <dgm:prSet/>
      <dgm:spPr/>
      <dgm:t>
        <a:bodyPr/>
        <a:lstStyle/>
        <a:p>
          <a:endParaRPr lang="ru-RU" sz="1600" b="0"/>
        </a:p>
      </dgm:t>
    </dgm:pt>
    <dgm:pt modelId="{DA20B9CE-F2B3-47A7-A38B-DECFE5716E87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</a:rPr>
            <a:t>Установление размеров дополнительных страховых взносов в Пенсионный фонд Российской Федерации</a:t>
          </a:r>
        </a:p>
        <a:p>
          <a:r>
            <a:rPr lang="ru-RU" sz="1600" b="1" dirty="0" smtClean="0">
              <a:solidFill>
                <a:schemeClr val="bg1"/>
              </a:solidFill>
            </a:rPr>
            <a:t> </a:t>
          </a:r>
          <a:r>
            <a:rPr lang="ru-RU" sz="1600" b="1" i="1" dirty="0" smtClean="0">
              <a:solidFill>
                <a:schemeClr val="bg1"/>
              </a:solidFill>
            </a:rPr>
            <a:t>Чем безопасней труд, тем ниже отчисления в Пенсионный фонд Российской Федерации</a:t>
          </a:r>
          <a:endParaRPr lang="ru-RU" sz="1600" b="1" i="1" dirty="0">
            <a:solidFill>
              <a:schemeClr val="bg1"/>
            </a:solidFill>
          </a:endParaRPr>
        </a:p>
      </dgm:t>
    </dgm:pt>
    <dgm:pt modelId="{BBAD554A-BA71-4499-9894-713AC321CAFC}" type="sibTrans" cxnId="{CC68AA98-A155-49B5-951E-D22AFD3591DC}">
      <dgm:prSet/>
      <dgm:spPr/>
      <dgm:t>
        <a:bodyPr/>
        <a:lstStyle/>
        <a:p>
          <a:endParaRPr lang="ru-RU" sz="1600" b="0"/>
        </a:p>
      </dgm:t>
    </dgm:pt>
    <dgm:pt modelId="{B9A894CD-52D3-4799-B009-95AF377E800D}" type="parTrans" cxnId="{CC68AA98-A155-49B5-951E-D22AFD3591DC}">
      <dgm:prSet/>
      <dgm:spPr/>
      <dgm:t>
        <a:bodyPr/>
        <a:lstStyle/>
        <a:p>
          <a:endParaRPr lang="ru-RU" sz="1600" b="0"/>
        </a:p>
      </dgm:t>
    </dgm:pt>
    <dgm:pt modelId="{C5F31CFD-9227-4028-85CE-DEBDFA7DF8B5}" type="pres">
      <dgm:prSet presAssocID="{C64873EB-F160-41A2-892E-7BC28D3B1BE3}" presName="linear" presStyleCnt="0">
        <dgm:presLayoutVars>
          <dgm:animLvl val="lvl"/>
          <dgm:resizeHandles val="exact"/>
        </dgm:presLayoutVars>
      </dgm:prSet>
      <dgm:spPr/>
    </dgm:pt>
    <dgm:pt modelId="{2C9FC5BB-DAA7-4404-B162-C4A14771AE93}" type="pres">
      <dgm:prSet presAssocID="{DA20B9CE-F2B3-47A7-A38B-DECFE5716E8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FC669D-0B34-449C-A7BD-A4E2045FE8E1}" type="pres">
      <dgm:prSet presAssocID="{BBAD554A-BA71-4499-9894-713AC321CAFC}" presName="spacer" presStyleCnt="0"/>
      <dgm:spPr/>
    </dgm:pt>
    <dgm:pt modelId="{089A5D66-6DC5-4596-AF20-5B2EDA182C57}" type="pres">
      <dgm:prSet presAssocID="{60FB38A4-1B1E-4F44-B4A9-3459B9A87DB9}" presName="parentText" presStyleLbl="node1" presStyleIdx="1" presStyleCnt="4" custScaleY="780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E96A4-7A22-472C-8572-C9F000C14DCE}" type="pres">
      <dgm:prSet presAssocID="{7A183E51-6C52-4A17-802D-E7906EA6283A}" presName="spacer" presStyleCnt="0"/>
      <dgm:spPr/>
    </dgm:pt>
    <dgm:pt modelId="{F7E8F001-4F46-4BF8-AC44-E8A2DB497D09}" type="pres">
      <dgm:prSet presAssocID="{027A8BDA-4D13-4938-B33C-2C423862B132}" presName="parentText" presStyleLbl="node1" presStyleIdx="2" presStyleCnt="4" custScaleY="860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5B95B9-2736-49FA-9535-D928C8955625}" type="pres">
      <dgm:prSet presAssocID="{2F379D31-FB0C-4691-A53F-08BEA62DCF0B}" presName="spacer" presStyleCnt="0"/>
      <dgm:spPr/>
    </dgm:pt>
    <dgm:pt modelId="{9664CBDA-4F68-4874-A1EE-2EA139DA6FC6}" type="pres">
      <dgm:prSet presAssocID="{EF14A0A7-0F17-4247-9070-DB651CDD6E49}" presName="parentText" presStyleLbl="node1" presStyleIdx="3" presStyleCnt="4" custScaleY="410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4719D6-F0C2-43CB-892A-04835B6B4B25}" type="presOf" srcId="{EF14A0A7-0F17-4247-9070-DB651CDD6E49}" destId="{9664CBDA-4F68-4874-A1EE-2EA139DA6FC6}" srcOrd="0" destOrd="0" presId="urn:microsoft.com/office/officeart/2005/8/layout/vList2"/>
    <dgm:cxn modelId="{CC68AA98-A155-49B5-951E-D22AFD3591DC}" srcId="{C64873EB-F160-41A2-892E-7BC28D3B1BE3}" destId="{DA20B9CE-F2B3-47A7-A38B-DECFE5716E87}" srcOrd="0" destOrd="0" parTransId="{B9A894CD-52D3-4799-B009-95AF377E800D}" sibTransId="{BBAD554A-BA71-4499-9894-713AC321CAFC}"/>
    <dgm:cxn modelId="{5328A471-D831-4005-9515-4DB05A7CB6DD}" srcId="{C64873EB-F160-41A2-892E-7BC28D3B1BE3}" destId="{027A8BDA-4D13-4938-B33C-2C423862B132}" srcOrd="2" destOrd="0" parTransId="{08F68D7F-97F6-47FD-815D-FEE6C5BABC8C}" sibTransId="{2F379D31-FB0C-4691-A53F-08BEA62DCF0B}"/>
    <dgm:cxn modelId="{1167AC84-6072-4C20-ABC4-9FD22529877C}" type="presOf" srcId="{C64873EB-F160-41A2-892E-7BC28D3B1BE3}" destId="{C5F31CFD-9227-4028-85CE-DEBDFA7DF8B5}" srcOrd="0" destOrd="0" presId="urn:microsoft.com/office/officeart/2005/8/layout/vList2"/>
    <dgm:cxn modelId="{F7148D96-020C-4944-A97C-24A2380795FC}" srcId="{C64873EB-F160-41A2-892E-7BC28D3B1BE3}" destId="{60FB38A4-1B1E-4F44-B4A9-3459B9A87DB9}" srcOrd="1" destOrd="0" parTransId="{979F8495-F42B-464D-AE68-56D83D7C51D1}" sibTransId="{7A183E51-6C52-4A17-802D-E7906EA6283A}"/>
    <dgm:cxn modelId="{A99E85C3-77B6-434B-9BD1-3C3B2ED8577C}" type="presOf" srcId="{60FB38A4-1B1E-4F44-B4A9-3459B9A87DB9}" destId="{089A5D66-6DC5-4596-AF20-5B2EDA182C57}" srcOrd="0" destOrd="0" presId="urn:microsoft.com/office/officeart/2005/8/layout/vList2"/>
    <dgm:cxn modelId="{4F4F911F-A816-4554-BE01-7A18B53E0489}" srcId="{C64873EB-F160-41A2-892E-7BC28D3B1BE3}" destId="{EF14A0A7-0F17-4247-9070-DB651CDD6E49}" srcOrd="3" destOrd="0" parTransId="{8F95B9D2-BB12-4A1D-9863-9C802BD5CF80}" sibTransId="{1F3493FC-9572-46EC-A155-B6C1B9D75C16}"/>
    <dgm:cxn modelId="{454030BB-D9A4-4FE4-9715-763F4C6A4FD5}" type="presOf" srcId="{027A8BDA-4D13-4938-B33C-2C423862B132}" destId="{F7E8F001-4F46-4BF8-AC44-E8A2DB497D09}" srcOrd="0" destOrd="0" presId="urn:microsoft.com/office/officeart/2005/8/layout/vList2"/>
    <dgm:cxn modelId="{8E2A983A-2656-41A2-9C6E-E09186948027}" type="presOf" srcId="{DA20B9CE-F2B3-47A7-A38B-DECFE5716E87}" destId="{2C9FC5BB-DAA7-4404-B162-C4A14771AE93}" srcOrd="0" destOrd="0" presId="urn:microsoft.com/office/officeart/2005/8/layout/vList2"/>
    <dgm:cxn modelId="{A1E69BE5-1E44-4558-AB06-80B4952B4389}" type="presParOf" srcId="{C5F31CFD-9227-4028-85CE-DEBDFA7DF8B5}" destId="{2C9FC5BB-DAA7-4404-B162-C4A14771AE93}" srcOrd="0" destOrd="0" presId="urn:microsoft.com/office/officeart/2005/8/layout/vList2"/>
    <dgm:cxn modelId="{B5922794-2F13-4140-81BF-597F906C98E0}" type="presParOf" srcId="{C5F31CFD-9227-4028-85CE-DEBDFA7DF8B5}" destId="{20FC669D-0B34-449C-A7BD-A4E2045FE8E1}" srcOrd="1" destOrd="0" presId="urn:microsoft.com/office/officeart/2005/8/layout/vList2"/>
    <dgm:cxn modelId="{3B81E086-1C98-4989-BEF7-C22ED7B8BA22}" type="presParOf" srcId="{C5F31CFD-9227-4028-85CE-DEBDFA7DF8B5}" destId="{089A5D66-6DC5-4596-AF20-5B2EDA182C57}" srcOrd="2" destOrd="0" presId="urn:microsoft.com/office/officeart/2005/8/layout/vList2"/>
    <dgm:cxn modelId="{B3AA8A45-6EFE-416F-87A5-ADAD7C5B2E6E}" type="presParOf" srcId="{C5F31CFD-9227-4028-85CE-DEBDFA7DF8B5}" destId="{D39E96A4-7A22-472C-8572-C9F000C14DCE}" srcOrd="3" destOrd="0" presId="urn:microsoft.com/office/officeart/2005/8/layout/vList2"/>
    <dgm:cxn modelId="{0EEF5035-9325-4352-BBDC-D0EFD8E1AE92}" type="presParOf" srcId="{C5F31CFD-9227-4028-85CE-DEBDFA7DF8B5}" destId="{F7E8F001-4F46-4BF8-AC44-E8A2DB497D09}" srcOrd="4" destOrd="0" presId="urn:microsoft.com/office/officeart/2005/8/layout/vList2"/>
    <dgm:cxn modelId="{A7099243-5EC7-4717-96B4-67203F851A25}" type="presParOf" srcId="{C5F31CFD-9227-4028-85CE-DEBDFA7DF8B5}" destId="{3B5B95B9-2736-49FA-9535-D928C8955625}" srcOrd="5" destOrd="0" presId="urn:microsoft.com/office/officeart/2005/8/layout/vList2"/>
    <dgm:cxn modelId="{9BCB56BB-1A2C-4C0E-8CA6-2252505AF54C}" type="presParOf" srcId="{C5F31CFD-9227-4028-85CE-DEBDFA7DF8B5}" destId="{9664CBDA-4F68-4874-A1EE-2EA139DA6FC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DFCD251-E51D-4383-981A-18307FD75A3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D26954-169A-41D7-89D9-79988EF10208}">
      <dgm:prSet phldrT="[Текст]"/>
      <dgm:spPr/>
      <dgm:t>
        <a:bodyPr/>
        <a:lstStyle/>
        <a:p>
          <a:endParaRPr lang="ru-RU" dirty="0">
            <a:solidFill>
              <a:schemeClr val="tx2"/>
            </a:solidFill>
          </a:endParaRPr>
        </a:p>
      </dgm:t>
    </dgm:pt>
    <dgm:pt modelId="{3E0F0A9E-7106-4811-8FC2-883BD26EAC99}" type="parTrans" cxnId="{22C67025-682A-4364-83A2-0046802670BB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3212C803-BAB9-4F3B-9EED-FFEEC4F2AE10}" type="sibTrans" cxnId="{22C67025-682A-4364-83A2-0046802670BB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0332F88F-C5D3-4EDB-87B2-CFC651C3E33C}">
      <dgm:prSet phldrT="[Текст]"/>
      <dgm:spPr/>
      <dgm:t>
        <a:bodyPr/>
        <a:lstStyle/>
        <a:p>
          <a:endParaRPr lang="ru-RU" dirty="0">
            <a:solidFill>
              <a:schemeClr val="tx2"/>
            </a:solidFill>
          </a:endParaRPr>
        </a:p>
      </dgm:t>
    </dgm:pt>
    <dgm:pt modelId="{F11A2DEB-D2E7-4B0D-858F-C4C99BCF238A}" type="sibTrans" cxnId="{D7F40419-2172-4D17-94FF-C7A9FC7D86A6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ECE087EA-2422-44C4-8EB5-B48BD9686DC4}" type="parTrans" cxnId="{D7F40419-2172-4D17-94FF-C7A9FC7D86A6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CC096540-E9AF-484F-BC74-6051ADBEBB54}">
      <dgm:prSet phldrT="[Текст]"/>
      <dgm:spPr/>
      <dgm:t>
        <a:bodyPr/>
        <a:lstStyle/>
        <a:p>
          <a:endParaRPr lang="ru-RU" dirty="0">
            <a:solidFill>
              <a:schemeClr val="tx2"/>
            </a:solidFill>
          </a:endParaRPr>
        </a:p>
      </dgm:t>
    </dgm:pt>
    <dgm:pt modelId="{317EE762-291E-486F-B94E-184198BA01E0}" type="parTrans" cxnId="{D1D92F40-732D-4865-85F1-62A8465B17E9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F15C6AD1-3AFB-43FB-98E1-4A6139CF77CB}" type="sibTrans" cxnId="{D1D92F40-732D-4865-85F1-62A8465B17E9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5F9ED20F-16BD-48E3-8070-994894978155}">
      <dgm:prSet/>
      <dgm:spPr/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в штате не менее 5 экспертов, в том числе один врач – гигиенист, аттестуемых Минтрудом России</a:t>
          </a:r>
          <a:endParaRPr lang="ru-RU" dirty="0">
            <a:solidFill>
              <a:schemeClr val="tx2"/>
            </a:solidFill>
          </a:endParaRPr>
        </a:p>
      </dgm:t>
    </dgm:pt>
    <dgm:pt modelId="{183CFECA-0A38-4D45-83EF-19EAF4870385}" type="parTrans" cxnId="{0EBD2BF3-6805-4F55-B047-45167A232630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EA289D32-B70B-446E-9AE0-BB6273E2DEB2}" type="sibTrans" cxnId="{0EBD2BF3-6805-4F55-B047-45167A232630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B150C0BB-AA7C-47B9-BC6D-D70F2B153090}">
      <dgm:prSet/>
      <dgm:spPr/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испытательная лаборатория (центр), аккредитуемая Росаккредитацией </a:t>
          </a:r>
          <a:endParaRPr lang="ru-RU" dirty="0">
            <a:solidFill>
              <a:schemeClr val="tx2"/>
            </a:solidFill>
          </a:endParaRPr>
        </a:p>
      </dgm:t>
    </dgm:pt>
    <dgm:pt modelId="{4FD70679-0803-41FE-B1E0-346550423CA4}" type="parTrans" cxnId="{373C0D46-46D0-459D-A3E9-A069103C57E4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3B0441CA-57D7-4211-82AB-E8A061274BF2}" type="sibTrans" cxnId="{373C0D46-46D0-459D-A3E9-A069103C57E4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3241CA47-391B-4E44-9F00-ADC33CE43916}">
      <dgm:prSet/>
      <dgm:spPr/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добровольное страхование ответственности</a:t>
          </a:r>
          <a:endParaRPr lang="ru-RU" dirty="0">
            <a:solidFill>
              <a:schemeClr val="tx2"/>
            </a:solidFill>
          </a:endParaRPr>
        </a:p>
      </dgm:t>
    </dgm:pt>
    <dgm:pt modelId="{51738CB2-E2E6-4339-9B3A-80F29B686E9A}" type="parTrans" cxnId="{0D527BDE-10F9-4EDC-AA53-9C256B85247C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0F6D4F78-8A15-4F70-8532-7AD9C43F8028}" type="sibTrans" cxnId="{0D527BDE-10F9-4EDC-AA53-9C256B85247C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D70C7C3E-1C86-4FDB-B368-9BD484AC5283}" type="pres">
      <dgm:prSet presAssocID="{9DFCD251-E51D-4383-981A-18307FD75A3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202BA4-2CBA-4F4E-870F-70043F0E09BE}" type="pres">
      <dgm:prSet presAssocID="{0332F88F-C5D3-4EDB-87B2-CFC651C3E33C}" presName="composite" presStyleCnt="0"/>
      <dgm:spPr/>
      <dgm:t>
        <a:bodyPr/>
        <a:lstStyle/>
        <a:p>
          <a:endParaRPr lang="ru-RU"/>
        </a:p>
      </dgm:t>
    </dgm:pt>
    <dgm:pt modelId="{50DCB581-17C3-4E2C-8D3E-617620A2C456}" type="pres">
      <dgm:prSet presAssocID="{0332F88F-C5D3-4EDB-87B2-CFC651C3E33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90A4C5-463C-4FAD-8AF9-06DB0AE4C455}" type="pres">
      <dgm:prSet presAssocID="{0332F88F-C5D3-4EDB-87B2-CFC651C3E33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4A9371-18B6-46B4-9A2F-9E987B1CB865}" type="pres">
      <dgm:prSet presAssocID="{F11A2DEB-D2E7-4B0D-858F-C4C99BCF238A}" presName="sp" presStyleCnt="0"/>
      <dgm:spPr/>
      <dgm:t>
        <a:bodyPr/>
        <a:lstStyle/>
        <a:p>
          <a:endParaRPr lang="ru-RU"/>
        </a:p>
      </dgm:t>
    </dgm:pt>
    <dgm:pt modelId="{8CE96A9B-CF78-4649-BB78-9BAD04421A30}" type="pres">
      <dgm:prSet presAssocID="{BED26954-169A-41D7-89D9-79988EF10208}" presName="composite" presStyleCnt="0"/>
      <dgm:spPr/>
      <dgm:t>
        <a:bodyPr/>
        <a:lstStyle/>
        <a:p>
          <a:endParaRPr lang="ru-RU"/>
        </a:p>
      </dgm:t>
    </dgm:pt>
    <dgm:pt modelId="{C1AA7883-7D41-403C-B916-3A7FCB19FC44}" type="pres">
      <dgm:prSet presAssocID="{BED26954-169A-41D7-89D9-79988EF1020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CEBC4-1BC7-4E65-8EE4-F1F908C736AD}" type="pres">
      <dgm:prSet presAssocID="{BED26954-169A-41D7-89D9-79988EF1020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13B0AB-4F02-4B2E-9A7C-C70B9EEE91D5}" type="pres">
      <dgm:prSet presAssocID="{3212C803-BAB9-4F3B-9EED-FFEEC4F2AE10}" presName="sp" presStyleCnt="0"/>
      <dgm:spPr/>
      <dgm:t>
        <a:bodyPr/>
        <a:lstStyle/>
        <a:p>
          <a:endParaRPr lang="ru-RU"/>
        </a:p>
      </dgm:t>
    </dgm:pt>
    <dgm:pt modelId="{44744958-7A9E-4E44-877F-02FB418DDE56}" type="pres">
      <dgm:prSet presAssocID="{CC096540-E9AF-484F-BC74-6051ADBEBB54}" presName="composite" presStyleCnt="0"/>
      <dgm:spPr/>
      <dgm:t>
        <a:bodyPr/>
        <a:lstStyle/>
        <a:p>
          <a:endParaRPr lang="ru-RU"/>
        </a:p>
      </dgm:t>
    </dgm:pt>
    <dgm:pt modelId="{D8954B93-D172-4286-A102-FE26401302EE}" type="pres">
      <dgm:prSet presAssocID="{CC096540-E9AF-484F-BC74-6051ADBEBB5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FC02FD-6520-4EA1-80D7-5825FE6ECCEA}" type="pres">
      <dgm:prSet presAssocID="{CC096540-E9AF-484F-BC74-6051ADBEBB5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08BB21-F597-4D7B-8BC2-CF9AD831151B}" type="presOf" srcId="{CC096540-E9AF-484F-BC74-6051ADBEBB54}" destId="{D8954B93-D172-4286-A102-FE26401302EE}" srcOrd="0" destOrd="0" presId="urn:microsoft.com/office/officeart/2005/8/layout/chevron2"/>
    <dgm:cxn modelId="{D7F40419-2172-4D17-94FF-C7A9FC7D86A6}" srcId="{9DFCD251-E51D-4383-981A-18307FD75A3B}" destId="{0332F88F-C5D3-4EDB-87B2-CFC651C3E33C}" srcOrd="0" destOrd="0" parTransId="{ECE087EA-2422-44C4-8EB5-B48BD9686DC4}" sibTransId="{F11A2DEB-D2E7-4B0D-858F-C4C99BCF238A}"/>
    <dgm:cxn modelId="{FAAD5015-49B7-40EF-87AF-054257711355}" type="presOf" srcId="{B150C0BB-AA7C-47B9-BC6D-D70F2B153090}" destId="{E3FC02FD-6520-4EA1-80D7-5825FE6ECCEA}" srcOrd="0" destOrd="0" presId="urn:microsoft.com/office/officeart/2005/8/layout/chevron2"/>
    <dgm:cxn modelId="{373C0D46-46D0-459D-A3E9-A069103C57E4}" srcId="{CC096540-E9AF-484F-BC74-6051ADBEBB54}" destId="{B150C0BB-AA7C-47B9-BC6D-D70F2B153090}" srcOrd="0" destOrd="0" parTransId="{4FD70679-0803-41FE-B1E0-346550423CA4}" sibTransId="{3B0441CA-57D7-4211-82AB-E8A061274BF2}"/>
    <dgm:cxn modelId="{E723292C-24A3-47DE-B634-106EB1620F4D}" type="presOf" srcId="{9DFCD251-E51D-4383-981A-18307FD75A3B}" destId="{D70C7C3E-1C86-4FDB-B368-9BD484AC5283}" srcOrd="0" destOrd="0" presId="urn:microsoft.com/office/officeart/2005/8/layout/chevron2"/>
    <dgm:cxn modelId="{D1D92F40-732D-4865-85F1-62A8465B17E9}" srcId="{9DFCD251-E51D-4383-981A-18307FD75A3B}" destId="{CC096540-E9AF-484F-BC74-6051ADBEBB54}" srcOrd="2" destOrd="0" parTransId="{317EE762-291E-486F-B94E-184198BA01E0}" sibTransId="{F15C6AD1-3AFB-43FB-98E1-4A6139CF77CB}"/>
    <dgm:cxn modelId="{CACBDDF0-F5C1-4DA4-8A41-3470161EFFB7}" type="presOf" srcId="{3241CA47-391B-4E44-9F00-ADC33CE43916}" destId="{33ACEBC4-1BC7-4E65-8EE4-F1F908C736AD}" srcOrd="0" destOrd="0" presId="urn:microsoft.com/office/officeart/2005/8/layout/chevron2"/>
    <dgm:cxn modelId="{0EBD2BF3-6805-4F55-B047-45167A232630}" srcId="{0332F88F-C5D3-4EDB-87B2-CFC651C3E33C}" destId="{5F9ED20F-16BD-48E3-8070-994894978155}" srcOrd="0" destOrd="0" parTransId="{183CFECA-0A38-4D45-83EF-19EAF4870385}" sibTransId="{EA289D32-B70B-446E-9AE0-BB6273E2DEB2}"/>
    <dgm:cxn modelId="{0D527BDE-10F9-4EDC-AA53-9C256B85247C}" srcId="{BED26954-169A-41D7-89D9-79988EF10208}" destId="{3241CA47-391B-4E44-9F00-ADC33CE43916}" srcOrd="0" destOrd="0" parTransId="{51738CB2-E2E6-4339-9B3A-80F29B686E9A}" sibTransId="{0F6D4F78-8A15-4F70-8532-7AD9C43F8028}"/>
    <dgm:cxn modelId="{22C67025-682A-4364-83A2-0046802670BB}" srcId="{9DFCD251-E51D-4383-981A-18307FD75A3B}" destId="{BED26954-169A-41D7-89D9-79988EF10208}" srcOrd="1" destOrd="0" parTransId="{3E0F0A9E-7106-4811-8FC2-883BD26EAC99}" sibTransId="{3212C803-BAB9-4F3B-9EED-FFEEC4F2AE10}"/>
    <dgm:cxn modelId="{D0AD905A-B061-41DB-BF07-FE12486F71CB}" type="presOf" srcId="{BED26954-169A-41D7-89D9-79988EF10208}" destId="{C1AA7883-7D41-403C-B916-3A7FCB19FC44}" srcOrd="0" destOrd="0" presId="urn:microsoft.com/office/officeart/2005/8/layout/chevron2"/>
    <dgm:cxn modelId="{58F0D856-101F-4013-BF5C-AB822968D143}" type="presOf" srcId="{5F9ED20F-16BD-48E3-8070-994894978155}" destId="{9190A4C5-463C-4FAD-8AF9-06DB0AE4C455}" srcOrd="0" destOrd="0" presId="urn:microsoft.com/office/officeart/2005/8/layout/chevron2"/>
    <dgm:cxn modelId="{31EABB29-E1F2-4D42-BEB5-D4D683DAD53B}" type="presOf" srcId="{0332F88F-C5D3-4EDB-87B2-CFC651C3E33C}" destId="{50DCB581-17C3-4E2C-8D3E-617620A2C456}" srcOrd="0" destOrd="0" presId="urn:microsoft.com/office/officeart/2005/8/layout/chevron2"/>
    <dgm:cxn modelId="{62642542-2DF4-4A81-84B7-BA2FD409683C}" type="presParOf" srcId="{D70C7C3E-1C86-4FDB-B368-9BD484AC5283}" destId="{B1202BA4-2CBA-4F4E-870F-70043F0E09BE}" srcOrd="0" destOrd="0" presId="urn:microsoft.com/office/officeart/2005/8/layout/chevron2"/>
    <dgm:cxn modelId="{B7A33EDA-EB46-4191-86BA-468555D829C9}" type="presParOf" srcId="{B1202BA4-2CBA-4F4E-870F-70043F0E09BE}" destId="{50DCB581-17C3-4E2C-8D3E-617620A2C456}" srcOrd="0" destOrd="0" presId="urn:microsoft.com/office/officeart/2005/8/layout/chevron2"/>
    <dgm:cxn modelId="{AD747066-A43C-4F0D-BAF3-6F28C6EC5DE2}" type="presParOf" srcId="{B1202BA4-2CBA-4F4E-870F-70043F0E09BE}" destId="{9190A4C5-463C-4FAD-8AF9-06DB0AE4C455}" srcOrd="1" destOrd="0" presId="urn:microsoft.com/office/officeart/2005/8/layout/chevron2"/>
    <dgm:cxn modelId="{EE8DC34C-70E5-4B8F-A316-A216750688FC}" type="presParOf" srcId="{D70C7C3E-1C86-4FDB-B368-9BD484AC5283}" destId="{174A9371-18B6-46B4-9A2F-9E987B1CB865}" srcOrd="1" destOrd="0" presId="urn:microsoft.com/office/officeart/2005/8/layout/chevron2"/>
    <dgm:cxn modelId="{CFBBDAB9-2DAD-4DA7-AA40-DA80FCA0E22D}" type="presParOf" srcId="{D70C7C3E-1C86-4FDB-B368-9BD484AC5283}" destId="{8CE96A9B-CF78-4649-BB78-9BAD04421A30}" srcOrd="2" destOrd="0" presId="urn:microsoft.com/office/officeart/2005/8/layout/chevron2"/>
    <dgm:cxn modelId="{C536A62F-8DCB-4AA9-B926-4D7D019DFEDC}" type="presParOf" srcId="{8CE96A9B-CF78-4649-BB78-9BAD04421A30}" destId="{C1AA7883-7D41-403C-B916-3A7FCB19FC44}" srcOrd="0" destOrd="0" presId="urn:microsoft.com/office/officeart/2005/8/layout/chevron2"/>
    <dgm:cxn modelId="{57D76E76-89D8-439C-9DCE-8531BF96395C}" type="presParOf" srcId="{8CE96A9B-CF78-4649-BB78-9BAD04421A30}" destId="{33ACEBC4-1BC7-4E65-8EE4-F1F908C736AD}" srcOrd="1" destOrd="0" presId="urn:microsoft.com/office/officeart/2005/8/layout/chevron2"/>
    <dgm:cxn modelId="{C3E82600-6EA3-46A6-92CB-1AB3001A9BA1}" type="presParOf" srcId="{D70C7C3E-1C86-4FDB-B368-9BD484AC5283}" destId="{3013B0AB-4F02-4B2E-9A7C-C70B9EEE91D5}" srcOrd="3" destOrd="0" presId="urn:microsoft.com/office/officeart/2005/8/layout/chevron2"/>
    <dgm:cxn modelId="{9F4D0697-3CE2-43D4-AB85-BCA7564E6722}" type="presParOf" srcId="{D70C7C3E-1C86-4FDB-B368-9BD484AC5283}" destId="{44744958-7A9E-4E44-877F-02FB418DDE56}" srcOrd="4" destOrd="0" presId="urn:microsoft.com/office/officeart/2005/8/layout/chevron2"/>
    <dgm:cxn modelId="{53654036-3ABC-4506-9243-68A6759F13AB}" type="presParOf" srcId="{44744958-7A9E-4E44-877F-02FB418DDE56}" destId="{D8954B93-D172-4286-A102-FE26401302EE}" srcOrd="0" destOrd="0" presId="urn:microsoft.com/office/officeart/2005/8/layout/chevron2"/>
    <dgm:cxn modelId="{B40EEDAE-360F-460A-AA14-5447D63A53DA}" type="presParOf" srcId="{44744958-7A9E-4E44-877F-02FB418DDE56}" destId="{E3FC02FD-6520-4EA1-80D7-5825FE6ECCE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3D2012B-F214-4F55-B464-21AE636DC1D1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9D998B-4336-4AF5-84A4-11A204D8273F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высшее образование</a:t>
          </a:r>
          <a:endParaRPr lang="ru-RU" sz="1800" b="1" dirty="0">
            <a:solidFill>
              <a:schemeClr val="bg1"/>
            </a:solidFill>
          </a:endParaRPr>
        </a:p>
      </dgm:t>
    </dgm:pt>
    <dgm:pt modelId="{8C1CC69C-2026-4E16-8CCC-9EA6E59D7AF1}" type="parTrans" cxnId="{2AC77B12-66FF-4840-9128-536DDCE63EBC}">
      <dgm:prSet/>
      <dgm:spPr/>
      <dgm:t>
        <a:bodyPr/>
        <a:lstStyle/>
        <a:p>
          <a:endParaRPr lang="ru-RU" sz="1800"/>
        </a:p>
      </dgm:t>
    </dgm:pt>
    <dgm:pt modelId="{1ED05157-C1FB-4757-ABE9-1FC43DC355BE}" type="sibTrans" cxnId="{2AC77B12-66FF-4840-9128-536DDCE63EBC}">
      <dgm:prSet/>
      <dgm:spPr/>
      <dgm:t>
        <a:bodyPr/>
        <a:lstStyle/>
        <a:p>
          <a:endParaRPr lang="ru-RU" sz="1800" dirty="0"/>
        </a:p>
      </dgm:t>
    </dgm:pt>
    <dgm:pt modelId="{AE558D16-539A-4DD5-A7E9-867ED9287683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дополнительное образование в области специальной оценки условий труда</a:t>
          </a:r>
          <a:endParaRPr lang="ru-RU" sz="1800" b="1" dirty="0">
            <a:solidFill>
              <a:schemeClr val="bg1"/>
            </a:solidFill>
          </a:endParaRPr>
        </a:p>
      </dgm:t>
    </dgm:pt>
    <dgm:pt modelId="{13E43B27-DADA-4F4A-B730-1C6B4FB0DC99}" type="parTrans" cxnId="{1D4511FC-7583-4656-A8D0-5CC453B377E1}">
      <dgm:prSet/>
      <dgm:spPr/>
      <dgm:t>
        <a:bodyPr/>
        <a:lstStyle/>
        <a:p>
          <a:endParaRPr lang="ru-RU" sz="1800"/>
        </a:p>
      </dgm:t>
    </dgm:pt>
    <dgm:pt modelId="{DE25968F-7AD4-4252-820A-CB228D7B43FF}" type="sibTrans" cxnId="{1D4511FC-7583-4656-A8D0-5CC453B377E1}">
      <dgm:prSet/>
      <dgm:spPr/>
      <dgm:t>
        <a:bodyPr/>
        <a:lstStyle/>
        <a:p>
          <a:endParaRPr lang="ru-RU" sz="1800" dirty="0"/>
        </a:p>
      </dgm:t>
    </dgm:pt>
    <dgm:pt modelId="{A0C5F1F1-A1B9-4243-A3F6-7195F449690D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опыт работы в области оценки условий труда</a:t>
          </a:r>
          <a:endParaRPr lang="ru-RU" sz="1800" b="1" dirty="0">
            <a:solidFill>
              <a:schemeClr val="bg1"/>
            </a:solidFill>
          </a:endParaRPr>
        </a:p>
      </dgm:t>
    </dgm:pt>
    <dgm:pt modelId="{ACA0FEBB-9AB6-49BB-91B6-5590240374F6}" type="parTrans" cxnId="{8B83CD4C-D6DD-4810-A290-8F7EBE9A0445}">
      <dgm:prSet/>
      <dgm:spPr/>
      <dgm:t>
        <a:bodyPr/>
        <a:lstStyle/>
        <a:p>
          <a:endParaRPr lang="ru-RU" sz="1800"/>
        </a:p>
      </dgm:t>
    </dgm:pt>
    <dgm:pt modelId="{3DD38AA2-81F1-4F4B-9151-95CD84465131}" type="sibTrans" cxnId="{8B83CD4C-D6DD-4810-A290-8F7EBE9A0445}">
      <dgm:prSet/>
      <dgm:spPr/>
      <dgm:t>
        <a:bodyPr/>
        <a:lstStyle/>
        <a:p>
          <a:endParaRPr lang="ru-RU" sz="1800" dirty="0"/>
        </a:p>
      </dgm:t>
    </dgm:pt>
    <dgm:pt modelId="{13259E91-3A03-4FDD-A9C7-9BBA5CFD4450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сертификат эксперта</a:t>
          </a:r>
          <a:endParaRPr lang="ru-RU" sz="1800" b="1" dirty="0">
            <a:solidFill>
              <a:schemeClr val="bg1"/>
            </a:solidFill>
          </a:endParaRPr>
        </a:p>
      </dgm:t>
    </dgm:pt>
    <dgm:pt modelId="{814A595C-745A-4716-8694-07112F63EDF4}" type="parTrans" cxnId="{E7BA8D6A-6F08-4611-9D06-C57356551AF2}">
      <dgm:prSet/>
      <dgm:spPr/>
      <dgm:t>
        <a:bodyPr/>
        <a:lstStyle/>
        <a:p>
          <a:endParaRPr lang="ru-RU" sz="1800"/>
        </a:p>
      </dgm:t>
    </dgm:pt>
    <dgm:pt modelId="{75B30DB2-13A0-4FF6-8457-0B0D0465F834}" type="sibTrans" cxnId="{E7BA8D6A-6F08-4611-9D06-C57356551AF2}">
      <dgm:prSet/>
      <dgm:spPr/>
      <dgm:t>
        <a:bodyPr/>
        <a:lstStyle/>
        <a:p>
          <a:endParaRPr lang="ru-RU" sz="1800" dirty="0"/>
        </a:p>
      </dgm:t>
    </dgm:pt>
    <dgm:pt modelId="{82323752-98D3-4334-B1FC-65A99D618736}">
      <dgm:prSet phldrT="[Текст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solidFill>
          <a:schemeClr val="accent3"/>
        </a:solidFill>
      </dgm:spPr>
      <dgm:t>
        <a:bodyPr/>
        <a:lstStyle/>
        <a:p>
          <a:r>
            <a:rPr lang="ru-RU" sz="1800" b="1" dirty="0" smtClean="0">
              <a:solidFill>
                <a:schemeClr val="bg1"/>
              </a:solidFill>
            </a:rPr>
            <a:t>медицинское образование (для не менее чем одного эксперта)</a:t>
          </a:r>
          <a:endParaRPr lang="ru-RU" sz="1800" b="1" dirty="0">
            <a:solidFill>
              <a:schemeClr val="bg1"/>
            </a:solidFill>
          </a:endParaRPr>
        </a:p>
      </dgm:t>
    </dgm:pt>
    <dgm:pt modelId="{6ADAFA90-AEB6-4882-805D-D45D98403DE1}" type="parTrans" cxnId="{2DF5F49E-51E9-46C9-AC24-DCEBFE07D181}">
      <dgm:prSet/>
      <dgm:spPr/>
      <dgm:t>
        <a:bodyPr/>
        <a:lstStyle/>
        <a:p>
          <a:endParaRPr lang="ru-RU" sz="1800"/>
        </a:p>
      </dgm:t>
    </dgm:pt>
    <dgm:pt modelId="{A630642B-1BF2-443F-9035-071A62902CAC}" type="sibTrans" cxnId="{2DF5F49E-51E9-46C9-AC24-DCEBFE07D181}">
      <dgm:prSet/>
      <dgm:spPr/>
      <dgm:t>
        <a:bodyPr/>
        <a:lstStyle/>
        <a:p>
          <a:endParaRPr lang="ru-RU" sz="1800" dirty="0"/>
        </a:p>
      </dgm:t>
    </dgm:pt>
    <dgm:pt modelId="{F087F1AD-DD7F-4859-9805-937546DA3676}" type="pres">
      <dgm:prSet presAssocID="{B3D2012B-F214-4F55-B464-21AE636DC1D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775615-B2F1-4469-8608-BFAEC9312E7A}" type="pres">
      <dgm:prSet presAssocID="{939D998B-4336-4AF5-84A4-11A204D8273F}" presName="node" presStyleLbl="node1" presStyleIdx="0" presStyleCnt="5" custScaleX="143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909326-F13C-4375-9B40-CA8FD8671369}" type="pres">
      <dgm:prSet presAssocID="{939D998B-4336-4AF5-84A4-11A204D8273F}" presName="spNode" presStyleCnt="0"/>
      <dgm:spPr/>
    </dgm:pt>
    <dgm:pt modelId="{226A3F3F-6B5F-484D-98A2-571D8985D6F4}" type="pres">
      <dgm:prSet presAssocID="{1ED05157-C1FB-4757-ABE9-1FC43DC355BE}" presName="sibTrans" presStyleLbl="sibTrans1D1" presStyleIdx="0" presStyleCnt="5"/>
      <dgm:spPr/>
      <dgm:t>
        <a:bodyPr/>
        <a:lstStyle/>
        <a:p>
          <a:endParaRPr lang="ru-RU"/>
        </a:p>
      </dgm:t>
    </dgm:pt>
    <dgm:pt modelId="{AA4CF2A4-7F86-4674-86C5-09215A831F57}" type="pres">
      <dgm:prSet presAssocID="{AE558D16-539A-4DD5-A7E9-867ED9287683}" presName="node" presStyleLbl="node1" presStyleIdx="1" presStyleCnt="5" custScaleX="219685" custRadScaleRad="113730" custRadScaleInc="93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DE805E-563D-4F0F-AF8C-6E243F5C6175}" type="pres">
      <dgm:prSet presAssocID="{AE558D16-539A-4DD5-A7E9-867ED9287683}" presName="spNode" presStyleCnt="0"/>
      <dgm:spPr/>
    </dgm:pt>
    <dgm:pt modelId="{130F02BA-C28D-4759-81D0-1E56D42F341C}" type="pres">
      <dgm:prSet presAssocID="{DE25968F-7AD4-4252-820A-CB228D7B43FF}" presName="sibTrans" presStyleLbl="sibTrans1D1" presStyleIdx="1" presStyleCnt="5"/>
      <dgm:spPr/>
      <dgm:t>
        <a:bodyPr/>
        <a:lstStyle/>
        <a:p>
          <a:endParaRPr lang="ru-RU"/>
        </a:p>
      </dgm:t>
    </dgm:pt>
    <dgm:pt modelId="{6D33A7FD-080B-4E63-A334-5638AC0D9CAF}" type="pres">
      <dgm:prSet presAssocID="{A0C5F1F1-A1B9-4243-A3F6-7195F449690D}" presName="node" presStyleLbl="node1" presStyleIdx="2" presStyleCnt="5" custScaleX="158850" custRadScaleRad="107344" custRadScaleInc="-739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00CE9-F506-4DCE-8B36-A7275C3B595C}" type="pres">
      <dgm:prSet presAssocID="{A0C5F1F1-A1B9-4243-A3F6-7195F449690D}" presName="spNode" presStyleCnt="0"/>
      <dgm:spPr/>
    </dgm:pt>
    <dgm:pt modelId="{2D342CBD-CCAC-480B-8669-3919A49BEA6B}" type="pres">
      <dgm:prSet presAssocID="{3DD38AA2-81F1-4F4B-9151-95CD84465131}" presName="sibTrans" presStyleLbl="sibTrans1D1" presStyleIdx="2" presStyleCnt="5"/>
      <dgm:spPr/>
      <dgm:t>
        <a:bodyPr/>
        <a:lstStyle/>
        <a:p>
          <a:endParaRPr lang="ru-RU"/>
        </a:p>
      </dgm:t>
    </dgm:pt>
    <dgm:pt modelId="{18CE91F5-4704-4AE0-8692-EC0B738D6BB0}" type="pres">
      <dgm:prSet presAssocID="{13259E91-3A03-4FDD-A9C7-9BBA5CFD4450}" presName="node" presStyleLbl="node1" presStyleIdx="3" presStyleCnt="5" custScaleX="127341" custRadScaleRad="106112" custRadScaleInc="80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469095-1F0E-4217-BFE2-8BB5D03891B8}" type="pres">
      <dgm:prSet presAssocID="{13259E91-3A03-4FDD-A9C7-9BBA5CFD4450}" presName="spNode" presStyleCnt="0"/>
      <dgm:spPr/>
    </dgm:pt>
    <dgm:pt modelId="{BF537CD3-D20F-4C5B-9881-8D52078EE8A5}" type="pres">
      <dgm:prSet presAssocID="{75B30DB2-13A0-4FF6-8457-0B0D0465F834}" presName="sibTrans" presStyleLbl="sibTrans1D1" presStyleIdx="3" presStyleCnt="5"/>
      <dgm:spPr/>
      <dgm:t>
        <a:bodyPr/>
        <a:lstStyle/>
        <a:p>
          <a:endParaRPr lang="ru-RU"/>
        </a:p>
      </dgm:t>
    </dgm:pt>
    <dgm:pt modelId="{45168650-8B41-4691-B2F0-20A03924F9C1}" type="pres">
      <dgm:prSet presAssocID="{82323752-98D3-4334-B1FC-65A99D618736}" presName="node" presStyleLbl="node1" presStyleIdx="4" presStyleCnt="5" custScaleX="181948" custRadScaleRad="113730" custRadScaleInc="-93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E76A0F-D77D-498E-9D85-DC335268B62B}" type="pres">
      <dgm:prSet presAssocID="{82323752-98D3-4334-B1FC-65A99D618736}" presName="spNode" presStyleCnt="0"/>
      <dgm:spPr/>
    </dgm:pt>
    <dgm:pt modelId="{35418CA5-534F-4F28-A132-582DC5EEB7FB}" type="pres">
      <dgm:prSet presAssocID="{A630642B-1BF2-443F-9035-071A62902CAC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1C86C858-9304-4783-B6F8-9012DBFFD3B5}" type="presOf" srcId="{B3D2012B-F214-4F55-B464-21AE636DC1D1}" destId="{F087F1AD-DD7F-4859-9805-937546DA3676}" srcOrd="0" destOrd="0" presId="urn:microsoft.com/office/officeart/2005/8/layout/cycle5"/>
    <dgm:cxn modelId="{A34C08A0-7B4A-4E06-96CE-9B499853B2AA}" type="presOf" srcId="{AE558D16-539A-4DD5-A7E9-867ED9287683}" destId="{AA4CF2A4-7F86-4674-86C5-09215A831F57}" srcOrd="0" destOrd="0" presId="urn:microsoft.com/office/officeart/2005/8/layout/cycle5"/>
    <dgm:cxn modelId="{1D4511FC-7583-4656-A8D0-5CC453B377E1}" srcId="{B3D2012B-F214-4F55-B464-21AE636DC1D1}" destId="{AE558D16-539A-4DD5-A7E9-867ED9287683}" srcOrd="1" destOrd="0" parTransId="{13E43B27-DADA-4F4A-B730-1C6B4FB0DC99}" sibTransId="{DE25968F-7AD4-4252-820A-CB228D7B43FF}"/>
    <dgm:cxn modelId="{2BE544D6-BB26-4910-9040-401489F887F2}" type="presOf" srcId="{939D998B-4336-4AF5-84A4-11A204D8273F}" destId="{52775615-B2F1-4469-8608-BFAEC9312E7A}" srcOrd="0" destOrd="0" presId="urn:microsoft.com/office/officeart/2005/8/layout/cycle5"/>
    <dgm:cxn modelId="{CF64E98B-4B3E-4773-BF1B-98D6813EC559}" type="presOf" srcId="{82323752-98D3-4334-B1FC-65A99D618736}" destId="{45168650-8B41-4691-B2F0-20A03924F9C1}" srcOrd="0" destOrd="0" presId="urn:microsoft.com/office/officeart/2005/8/layout/cycle5"/>
    <dgm:cxn modelId="{E7BA8D6A-6F08-4611-9D06-C57356551AF2}" srcId="{B3D2012B-F214-4F55-B464-21AE636DC1D1}" destId="{13259E91-3A03-4FDD-A9C7-9BBA5CFD4450}" srcOrd="3" destOrd="0" parTransId="{814A595C-745A-4716-8694-07112F63EDF4}" sibTransId="{75B30DB2-13A0-4FF6-8457-0B0D0465F834}"/>
    <dgm:cxn modelId="{69E4CE06-EEBD-41FC-A5AB-EF63298829FD}" type="presOf" srcId="{1ED05157-C1FB-4757-ABE9-1FC43DC355BE}" destId="{226A3F3F-6B5F-484D-98A2-571D8985D6F4}" srcOrd="0" destOrd="0" presId="urn:microsoft.com/office/officeart/2005/8/layout/cycle5"/>
    <dgm:cxn modelId="{FFB14B49-6A96-409B-8CCC-EED751183034}" type="presOf" srcId="{A630642B-1BF2-443F-9035-071A62902CAC}" destId="{35418CA5-534F-4F28-A132-582DC5EEB7FB}" srcOrd="0" destOrd="0" presId="urn:microsoft.com/office/officeart/2005/8/layout/cycle5"/>
    <dgm:cxn modelId="{2AC77B12-66FF-4840-9128-536DDCE63EBC}" srcId="{B3D2012B-F214-4F55-B464-21AE636DC1D1}" destId="{939D998B-4336-4AF5-84A4-11A204D8273F}" srcOrd="0" destOrd="0" parTransId="{8C1CC69C-2026-4E16-8CCC-9EA6E59D7AF1}" sibTransId="{1ED05157-C1FB-4757-ABE9-1FC43DC355BE}"/>
    <dgm:cxn modelId="{CAFDD798-11A6-4BCB-BF53-50838FCFE167}" type="presOf" srcId="{DE25968F-7AD4-4252-820A-CB228D7B43FF}" destId="{130F02BA-C28D-4759-81D0-1E56D42F341C}" srcOrd="0" destOrd="0" presId="urn:microsoft.com/office/officeart/2005/8/layout/cycle5"/>
    <dgm:cxn modelId="{5B04C60C-C080-4C57-9E42-4AE09D354BD5}" type="presOf" srcId="{13259E91-3A03-4FDD-A9C7-9BBA5CFD4450}" destId="{18CE91F5-4704-4AE0-8692-EC0B738D6BB0}" srcOrd="0" destOrd="0" presId="urn:microsoft.com/office/officeart/2005/8/layout/cycle5"/>
    <dgm:cxn modelId="{A6561FA5-DD10-4894-9584-2816B7EF6D33}" type="presOf" srcId="{A0C5F1F1-A1B9-4243-A3F6-7195F449690D}" destId="{6D33A7FD-080B-4E63-A334-5638AC0D9CAF}" srcOrd="0" destOrd="0" presId="urn:microsoft.com/office/officeart/2005/8/layout/cycle5"/>
    <dgm:cxn modelId="{8B83CD4C-D6DD-4810-A290-8F7EBE9A0445}" srcId="{B3D2012B-F214-4F55-B464-21AE636DC1D1}" destId="{A0C5F1F1-A1B9-4243-A3F6-7195F449690D}" srcOrd="2" destOrd="0" parTransId="{ACA0FEBB-9AB6-49BB-91B6-5590240374F6}" sibTransId="{3DD38AA2-81F1-4F4B-9151-95CD84465131}"/>
    <dgm:cxn modelId="{CD40289D-6474-460A-A0B6-D7DB29706B7F}" type="presOf" srcId="{75B30DB2-13A0-4FF6-8457-0B0D0465F834}" destId="{BF537CD3-D20F-4C5B-9881-8D52078EE8A5}" srcOrd="0" destOrd="0" presId="urn:microsoft.com/office/officeart/2005/8/layout/cycle5"/>
    <dgm:cxn modelId="{E19B6BD9-AD88-4184-B742-E0F905D8493D}" type="presOf" srcId="{3DD38AA2-81F1-4F4B-9151-95CD84465131}" destId="{2D342CBD-CCAC-480B-8669-3919A49BEA6B}" srcOrd="0" destOrd="0" presId="urn:microsoft.com/office/officeart/2005/8/layout/cycle5"/>
    <dgm:cxn modelId="{2DF5F49E-51E9-46C9-AC24-DCEBFE07D181}" srcId="{B3D2012B-F214-4F55-B464-21AE636DC1D1}" destId="{82323752-98D3-4334-B1FC-65A99D618736}" srcOrd="4" destOrd="0" parTransId="{6ADAFA90-AEB6-4882-805D-D45D98403DE1}" sibTransId="{A630642B-1BF2-443F-9035-071A62902CAC}"/>
    <dgm:cxn modelId="{8AD91A32-DEBD-4D28-A750-F03A0CFFF2A6}" type="presParOf" srcId="{F087F1AD-DD7F-4859-9805-937546DA3676}" destId="{52775615-B2F1-4469-8608-BFAEC9312E7A}" srcOrd="0" destOrd="0" presId="urn:microsoft.com/office/officeart/2005/8/layout/cycle5"/>
    <dgm:cxn modelId="{AD0FC788-728D-43A8-97A7-68724BE2483B}" type="presParOf" srcId="{F087F1AD-DD7F-4859-9805-937546DA3676}" destId="{9C909326-F13C-4375-9B40-CA8FD8671369}" srcOrd="1" destOrd="0" presId="urn:microsoft.com/office/officeart/2005/8/layout/cycle5"/>
    <dgm:cxn modelId="{B95E6005-F423-4A59-A89A-F3F6F870E876}" type="presParOf" srcId="{F087F1AD-DD7F-4859-9805-937546DA3676}" destId="{226A3F3F-6B5F-484D-98A2-571D8985D6F4}" srcOrd="2" destOrd="0" presId="urn:microsoft.com/office/officeart/2005/8/layout/cycle5"/>
    <dgm:cxn modelId="{D05CC8F9-8DD8-4B16-BACD-0B5BCED82BEE}" type="presParOf" srcId="{F087F1AD-DD7F-4859-9805-937546DA3676}" destId="{AA4CF2A4-7F86-4674-86C5-09215A831F57}" srcOrd="3" destOrd="0" presId="urn:microsoft.com/office/officeart/2005/8/layout/cycle5"/>
    <dgm:cxn modelId="{38757321-1ABA-4718-81A5-33FE4D96302A}" type="presParOf" srcId="{F087F1AD-DD7F-4859-9805-937546DA3676}" destId="{15DE805E-563D-4F0F-AF8C-6E243F5C6175}" srcOrd="4" destOrd="0" presId="urn:microsoft.com/office/officeart/2005/8/layout/cycle5"/>
    <dgm:cxn modelId="{605F74B6-3F64-4814-B329-EDBB97AE2D60}" type="presParOf" srcId="{F087F1AD-DD7F-4859-9805-937546DA3676}" destId="{130F02BA-C28D-4759-81D0-1E56D42F341C}" srcOrd="5" destOrd="0" presId="urn:microsoft.com/office/officeart/2005/8/layout/cycle5"/>
    <dgm:cxn modelId="{EAFFE111-B5F6-4E52-B1F2-532CCC23C9EE}" type="presParOf" srcId="{F087F1AD-DD7F-4859-9805-937546DA3676}" destId="{6D33A7FD-080B-4E63-A334-5638AC0D9CAF}" srcOrd="6" destOrd="0" presId="urn:microsoft.com/office/officeart/2005/8/layout/cycle5"/>
    <dgm:cxn modelId="{3B7F1BF3-37FF-4885-9675-B0F34D768826}" type="presParOf" srcId="{F087F1AD-DD7F-4859-9805-937546DA3676}" destId="{9A900CE9-F506-4DCE-8B36-A7275C3B595C}" srcOrd="7" destOrd="0" presId="urn:microsoft.com/office/officeart/2005/8/layout/cycle5"/>
    <dgm:cxn modelId="{4D5E9107-8674-4581-977D-D74969B95CAE}" type="presParOf" srcId="{F087F1AD-DD7F-4859-9805-937546DA3676}" destId="{2D342CBD-CCAC-480B-8669-3919A49BEA6B}" srcOrd="8" destOrd="0" presId="urn:microsoft.com/office/officeart/2005/8/layout/cycle5"/>
    <dgm:cxn modelId="{16C70B24-4583-4719-8FA6-9DC048B5656B}" type="presParOf" srcId="{F087F1AD-DD7F-4859-9805-937546DA3676}" destId="{18CE91F5-4704-4AE0-8692-EC0B738D6BB0}" srcOrd="9" destOrd="0" presId="urn:microsoft.com/office/officeart/2005/8/layout/cycle5"/>
    <dgm:cxn modelId="{7F154AB7-AE81-4133-92CF-C6C73FEAF445}" type="presParOf" srcId="{F087F1AD-DD7F-4859-9805-937546DA3676}" destId="{A2469095-1F0E-4217-BFE2-8BB5D03891B8}" srcOrd="10" destOrd="0" presId="urn:microsoft.com/office/officeart/2005/8/layout/cycle5"/>
    <dgm:cxn modelId="{56B5874A-1797-48A7-A427-4DB69E1D596B}" type="presParOf" srcId="{F087F1AD-DD7F-4859-9805-937546DA3676}" destId="{BF537CD3-D20F-4C5B-9881-8D52078EE8A5}" srcOrd="11" destOrd="0" presId="urn:microsoft.com/office/officeart/2005/8/layout/cycle5"/>
    <dgm:cxn modelId="{E46116D6-5B4B-4769-BFBE-5C41AF1CC5BB}" type="presParOf" srcId="{F087F1AD-DD7F-4859-9805-937546DA3676}" destId="{45168650-8B41-4691-B2F0-20A03924F9C1}" srcOrd="12" destOrd="0" presId="urn:microsoft.com/office/officeart/2005/8/layout/cycle5"/>
    <dgm:cxn modelId="{69A1BE5D-CCA4-45E8-9ADF-1BDD63D23AE2}" type="presParOf" srcId="{F087F1AD-DD7F-4859-9805-937546DA3676}" destId="{BAE76A0F-D77D-498E-9D85-DC335268B62B}" srcOrd="13" destOrd="0" presId="urn:microsoft.com/office/officeart/2005/8/layout/cycle5"/>
    <dgm:cxn modelId="{2B16BDE7-2608-496A-A07A-CC1A1A045CB1}" type="presParOf" srcId="{F087F1AD-DD7F-4859-9805-937546DA3676}" destId="{35418CA5-534F-4F28-A132-582DC5EEB7FB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5A81678-D834-4614-B71C-CF5527305C51}" type="doc">
      <dgm:prSet loTypeId="urn:microsoft.com/office/officeart/2005/8/layout/h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23985F6-4A72-4706-A883-A495551CB450}">
      <dgm:prSet phldrT="[Текст]" custT="1"/>
      <dgm:spPr>
        <a:noFill/>
        <a:ln>
          <a:noFill/>
        </a:ln>
      </dgm:spPr>
      <dgm:t>
        <a:bodyPr/>
        <a:lstStyle/>
        <a:p>
          <a:pPr algn="l"/>
          <a:r>
            <a:rPr lang="ru-RU" sz="1700" dirty="0" smtClean="0">
              <a:solidFill>
                <a:schemeClr val="tx2"/>
              </a:solidFill>
            </a:rPr>
            <a:t>по представлению </a:t>
          </a:r>
          <a:r>
            <a:rPr lang="ru-RU" sz="1700" dirty="0" err="1" smtClean="0">
              <a:solidFill>
                <a:schemeClr val="tx2"/>
              </a:solidFill>
            </a:rPr>
            <a:t>Роструда</a:t>
          </a:r>
          <a:r>
            <a:rPr lang="ru-RU" sz="1700" dirty="0" smtClean="0">
              <a:solidFill>
                <a:schemeClr val="tx2"/>
              </a:solidFill>
            </a:rPr>
            <a:t> или его территориальных органов в связи с проводимыми мероприятиями по государственному контролю (надзору) за соблюдением требований в области специальной оценки условий труда</a:t>
          </a:r>
          <a:endParaRPr lang="ru-RU" dirty="0"/>
        </a:p>
      </dgm:t>
    </dgm:pt>
    <dgm:pt modelId="{5F5C6835-5150-43B1-AEBF-FC4868ADB1C0}" type="sibTrans" cxnId="{CE16E686-520A-42FD-87AD-B97113E2DF59}">
      <dgm:prSet/>
      <dgm:spPr/>
      <dgm:t>
        <a:bodyPr/>
        <a:lstStyle/>
        <a:p>
          <a:endParaRPr lang="ru-RU"/>
        </a:p>
      </dgm:t>
    </dgm:pt>
    <dgm:pt modelId="{476B973A-3F3E-475A-BD78-11DC0695FE00}" type="parTrans" cxnId="{CE16E686-520A-42FD-87AD-B97113E2DF59}">
      <dgm:prSet/>
      <dgm:spPr/>
      <dgm:t>
        <a:bodyPr/>
        <a:lstStyle/>
        <a:p>
          <a:endParaRPr lang="ru-RU"/>
        </a:p>
      </dgm:t>
    </dgm:pt>
    <dgm:pt modelId="{D546BD40-CC1C-472C-BB42-F3790C0995B5}">
      <dgm:prSet phldrT="[Текст]" custT="1"/>
      <dgm:spPr>
        <a:noFill/>
        <a:ln>
          <a:noFill/>
        </a:ln>
      </dgm:spPr>
      <dgm:t>
        <a:bodyPr/>
        <a:lstStyle/>
        <a:p>
          <a:pPr algn="l"/>
          <a:r>
            <a:rPr lang="ru-RU" sz="1700" dirty="0" smtClean="0">
              <a:solidFill>
                <a:schemeClr val="tx2"/>
              </a:solidFill>
            </a:rPr>
            <a:t>по запросам работников, профессиональных союзов, их объединений и иных уполномоченных работниками представительных органов, работодателей, их объединений</a:t>
          </a:r>
          <a:endParaRPr lang="ru-RU" dirty="0"/>
        </a:p>
      </dgm:t>
    </dgm:pt>
    <dgm:pt modelId="{75F6EAF7-F1ED-4643-9BE6-5FBDEF136776}" type="sibTrans" cxnId="{1F8437BD-CB5D-4435-B028-390EAE810898}">
      <dgm:prSet/>
      <dgm:spPr/>
      <dgm:t>
        <a:bodyPr/>
        <a:lstStyle/>
        <a:p>
          <a:endParaRPr lang="ru-RU" dirty="0"/>
        </a:p>
      </dgm:t>
    </dgm:pt>
    <dgm:pt modelId="{F09E2084-AC65-467C-A819-01770A66CAB1}" type="parTrans" cxnId="{1F8437BD-CB5D-4435-B028-390EAE810898}">
      <dgm:prSet/>
      <dgm:spPr/>
      <dgm:t>
        <a:bodyPr/>
        <a:lstStyle/>
        <a:p>
          <a:endParaRPr lang="ru-RU"/>
        </a:p>
      </dgm:t>
    </dgm:pt>
    <dgm:pt modelId="{EB7CF352-4781-40CE-AB19-E8D9A07B5498}" type="pres">
      <dgm:prSet presAssocID="{85A81678-D834-4614-B71C-CF5527305C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076DE7-62D2-41F1-8D44-A22ED390ED7B}" type="pres">
      <dgm:prSet presAssocID="{85A81678-D834-4614-B71C-CF5527305C51}" presName="tSp" presStyleCnt="0"/>
      <dgm:spPr/>
      <dgm:t>
        <a:bodyPr/>
        <a:lstStyle/>
        <a:p>
          <a:endParaRPr lang="ru-RU"/>
        </a:p>
      </dgm:t>
    </dgm:pt>
    <dgm:pt modelId="{56C9B44B-D35F-4102-851E-6071D985380E}" type="pres">
      <dgm:prSet presAssocID="{85A81678-D834-4614-B71C-CF5527305C51}" presName="bSp" presStyleCnt="0"/>
      <dgm:spPr/>
      <dgm:t>
        <a:bodyPr/>
        <a:lstStyle/>
        <a:p>
          <a:endParaRPr lang="ru-RU"/>
        </a:p>
      </dgm:t>
    </dgm:pt>
    <dgm:pt modelId="{FB0794E4-9524-4597-AD83-0D2B11AF53DB}" type="pres">
      <dgm:prSet presAssocID="{85A81678-D834-4614-B71C-CF5527305C51}" presName="process" presStyleCnt="0"/>
      <dgm:spPr/>
      <dgm:t>
        <a:bodyPr/>
        <a:lstStyle/>
        <a:p>
          <a:endParaRPr lang="ru-RU"/>
        </a:p>
      </dgm:t>
    </dgm:pt>
    <dgm:pt modelId="{F91A0188-EDFD-4472-B0F7-91B2D537EA8E}" type="pres">
      <dgm:prSet presAssocID="{D546BD40-CC1C-472C-BB42-F3790C0995B5}" presName="composite1" presStyleCnt="0"/>
      <dgm:spPr/>
      <dgm:t>
        <a:bodyPr/>
        <a:lstStyle/>
        <a:p>
          <a:endParaRPr lang="ru-RU"/>
        </a:p>
      </dgm:t>
    </dgm:pt>
    <dgm:pt modelId="{1AFA0B09-BF9D-4AD4-A14D-6B6EDB1E7FDA}" type="pres">
      <dgm:prSet presAssocID="{D546BD40-CC1C-472C-BB42-F3790C0995B5}" presName="dummyNode1" presStyleLbl="node1" presStyleIdx="0" presStyleCnt="2"/>
      <dgm:spPr/>
      <dgm:t>
        <a:bodyPr/>
        <a:lstStyle/>
        <a:p>
          <a:endParaRPr lang="ru-RU"/>
        </a:p>
      </dgm:t>
    </dgm:pt>
    <dgm:pt modelId="{4E9DCE8F-1A22-4C5E-BBFC-93E5DFE98E35}" type="pres">
      <dgm:prSet presAssocID="{D546BD40-CC1C-472C-BB42-F3790C0995B5}" presName="childNode1" presStyleLbl="bgAcc1" presStyleIdx="0" presStyleCnt="2" custScaleX="112976" custLinFactNeighborX="1524" custLinFactNeighborY="-23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6190C1-3C9E-41AE-8D3F-CB6EA2471911}" type="pres">
      <dgm:prSet presAssocID="{D546BD40-CC1C-472C-BB42-F3790C0995B5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CAFA29-8DF6-401A-A55F-65FF424397DD}" type="pres">
      <dgm:prSet presAssocID="{D546BD40-CC1C-472C-BB42-F3790C0995B5}" presName="parentNode1" presStyleLbl="node1" presStyleIdx="0" presStyleCnt="2" custLinFactY="-96825" custLinFactNeighborX="-18145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BF23D-E8C3-4406-A633-824D1544CA2A}" type="pres">
      <dgm:prSet presAssocID="{D546BD40-CC1C-472C-BB42-F3790C0995B5}" presName="connSite1" presStyleCnt="0"/>
      <dgm:spPr/>
      <dgm:t>
        <a:bodyPr/>
        <a:lstStyle/>
        <a:p>
          <a:endParaRPr lang="ru-RU"/>
        </a:p>
      </dgm:t>
    </dgm:pt>
    <dgm:pt modelId="{68F6E653-0BE9-4D5B-895B-890C4707AE71}" type="pres">
      <dgm:prSet presAssocID="{75F6EAF7-F1ED-4643-9BE6-5FBDEF136776}" presName="Name9" presStyleLbl="sibTrans2D1" presStyleIdx="0" presStyleCnt="1" custAng="555954" custFlipVert="1" custScaleX="33251" custScaleY="8272" custLinFactNeighborX="59511" custLinFactNeighborY="-12735"/>
      <dgm:spPr/>
      <dgm:t>
        <a:bodyPr/>
        <a:lstStyle/>
        <a:p>
          <a:endParaRPr lang="ru-RU"/>
        </a:p>
      </dgm:t>
    </dgm:pt>
    <dgm:pt modelId="{EAFB4047-53F4-49F3-A6F0-F5B8A073D7EB}" type="pres">
      <dgm:prSet presAssocID="{023985F6-4A72-4706-A883-A495551CB450}" presName="composite2" presStyleCnt="0"/>
      <dgm:spPr/>
      <dgm:t>
        <a:bodyPr/>
        <a:lstStyle/>
        <a:p>
          <a:endParaRPr lang="ru-RU"/>
        </a:p>
      </dgm:t>
    </dgm:pt>
    <dgm:pt modelId="{2C0C374A-796B-448A-B3B3-2B70A7A78E90}" type="pres">
      <dgm:prSet presAssocID="{023985F6-4A72-4706-A883-A495551CB450}" presName="dummyNode2" presStyleLbl="node1" presStyleIdx="0" presStyleCnt="2"/>
      <dgm:spPr/>
      <dgm:t>
        <a:bodyPr/>
        <a:lstStyle/>
        <a:p>
          <a:endParaRPr lang="ru-RU"/>
        </a:p>
      </dgm:t>
    </dgm:pt>
    <dgm:pt modelId="{DE763130-1FC5-4C59-B786-E615BFE0B6D5}" type="pres">
      <dgm:prSet presAssocID="{023985F6-4A72-4706-A883-A495551CB450}" presName="childNode2" presStyleLbl="bgAcc1" presStyleIdx="1" presStyleCnt="2" custScaleX="131772" custScaleY="100351" custLinFactNeighborX="-2003" custLinFactNeighborY="-24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70CBB-0526-47E0-8001-CBA0106CCB74}" type="pres">
      <dgm:prSet presAssocID="{023985F6-4A72-4706-A883-A495551CB450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D05700-2E02-45A8-9D2C-34F19D5253E4}" type="pres">
      <dgm:prSet presAssocID="{023985F6-4A72-4706-A883-A495551CB450}" presName="parentNode2" presStyleLbl="node1" presStyleIdx="1" presStyleCnt="2" custLinFactNeighborX="-14827" custLinFactNeighborY="492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745C18-B86C-477F-A662-74238D258327}" type="pres">
      <dgm:prSet presAssocID="{023985F6-4A72-4706-A883-A495551CB450}" presName="connSite2" presStyleCnt="0"/>
      <dgm:spPr/>
      <dgm:t>
        <a:bodyPr/>
        <a:lstStyle/>
        <a:p>
          <a:endParaRPr lang="ru-RU"/>
        </a:p>
      </dgm:t>
    </dgm:pt>
  </dgm:ptLst>
  <dgm:cxnLst>
    <dgm:cxn modelId="{CE16E686-520A-42FD-87AD-B97113E2DF59}" srcId="{85A81678-D834-4614-B71C-CF5527305C51}" destId="{023985F6-4A72-4706-A883-A495551CB450}" srcOrd="1" destOrd="0" parTransId="{476B973A-3F3E-475A-BD78-11DC0695FE00}" sibTransId="{5F5C6835-5150-43B1-AEBF-FC4868ADB1C0}"/>
    <dgm:cxn modelId="{1F8437BD-CB5D-4435-B028-390EAE810898}" srcId="{85A81678-D834-4614-B71C-CF5527305C51}" destId="{D546BD40-CC1C-472C-BB42-F3790C0995B5}" srcOrd="0" destOrd="0" parTransId="{F09E2084-AC65-467C-A819-01770A66CAB1}" sibTransId="{75F6EAF7-F1ED-4643-9BE6-5FBDEF136776}"/>
    <dgm:cxn modelId="{CB18A1C3-C5E8-4693-9DED-E81BC239821E}" type="presOf" srcId="{85A81678-D834-4614-B71C-CF5527305C51}" destId="{EB7CF352-4781-40CE-AB19-E8D9A07B5498}" srcOrd="0" destOrd="0" presId="urn:microsoft.com/office/officeart/2005/8/layout/hProcess4"/>
    <dgm:cxn modelId="{64C113DF-CAB4-4918-9DA1-000F0EB275F4}" type="presOf" srcId="{D546BD40-CC1C-472C-BB42-F3790C0995B5}" destId="{06CAFA29-8DF6-401A-A55F-65FF424397DD}" srcOrd="0" destOrd="0" presId="urn:microsoft.com/office/officeart/2005/8/layout/hProcess4"/>
    <dgm:cxn modelId="{9DB24281-73BA-45D3-BD94-F50C0F0664A9}" type="presOf" srcId="{023985F6-4A72-4706-A883-A495551CB450}" destId="{DFD05700-2E02-45A8-9D2C-34F19D5253E4}" srcOrd="0" destOrd="0" presId="urn:microsoft.com/office/officeart/2005/8/layout/hProcess4"/>
    <dgm:cxn modelId="{C78055CC-832A-4F40-9170-A401BD99F4BC}" type="presOf" srcId="{75F6EAF7-F1ED-4643-9BE6-5FBDEF136776}" destId="{68F6E653-0BE9-4D5B-895B-890C4707AE71}" srcOrd="0" destOrd="0" presId="urn:microsoft.com/office/officeart/2005/8/layout/hProcess4"/>
    <dgm:cxn modelId="{0A3B36E7-8DB4-4917-A283-12AF955D47B9}" type="presParOf" srcId="{EB7CF352-4781-40CE-AB19-E8D9A07B5498}" destId="{90076DE7-62D2-41F1-8D44-A22ED390ED7B}" srcOrd="0" destOrd="0" presId="urn:microsoft.com/office/officeart/2005/8/layout/hProcess4"/>
    <dgm:cxn modelId="{4AB43A10-9FFD-4FD1-A4AC-12C6BEED7D6E}" type="presParOf" srcId="{EB7CF352-4781-40CE-AB19-E8D9A07B5498}" destId="{56C9B44B-D35F-4102-851E-6071D985380E}" srcOrd="1" destOrd="0" presId="urn:microsoft.com/office/officeart/2005/8/layout/hProcess4"/>
    <dgm:cxn modelId="{C157B8E3-D920-4FC7-987F-87A0B570A71B}" type="presParOf" srcId="{EB7CF352-4781-40CE-AB19-E8D9A07B5498}" destId="{FB0794E4-9524-4597-AD83-0D2B11AF53DB}" srcOrd="2" destOrd="0" presId="urn:microsoft.com/office/officeart/2005/8/layout/hProcess4"/>
    <dgm:cxn modelId="{4BB29B6E-8102-43E6-B628-0AB0D465D6DB}" type="presParOf" srcId="{FB0794E4-9524-4597-AD83-0D2B11AF53DB}" destId="{F91A0188-EDFD-4472-B0F7-91B2D537EA8E}" srcOrd="0" destOrd="0" presId="urn:microsoft.com/office/officeart/2005/8/layout/hProcess4"/>
    <dgm:cxn modelId="{607CCC11-9699-4B23-8EEB-B9EF47B5AE91}" type="presParOf" srcId="{F91A0188-EDFD-4472-B0F7-91B2D537EA8E}" destId="{1AFA0B09-BF9D-4AD4-A14D-6B6EDB1E7FDA}" srcOrd="0" destOrd="0" presId="urn:microsoft.com/office/officeart/2005/8/layout/hProcess4"/>
    <dgm:cxn modelId="{89FD06A4-FF81-4153-A334-055E2BBAB002}" type="presParOf" srcId="{F91A0188-EDFD-4472-B0F7-91B2D537EA8E}" destId="{4E9DCE8F-1A22-4C5E-BBFC-93E5DFE98E35}" srcOrd="1" destOrd="0" presId="urn:microsoft.com/office/officeart/2005/8/layout/hProcess4"/>
    <dgm:cxn modelId="{0DA6620B-22F2-40C7-B977-6DB2EA297ED1}" type="presParOf" srcId="{F91A0188-EDFD-4472-B0F7-91B2D537EA8E}" destId="{BD6190C1-3C9E-41AE-8D3F-CB6EA2471911}" srcOrd="2" destOrd="0" presId="urn:microsoft.com/office/officeart/2005/8/layout/hProcess4"/>
    <dgm:cxn modelId="{32898807-B30B-40B5-832B-42C3162F72ED}" type="presParOf" srcId="{F91A0188-EDFD-4472-B0F7-91B2D537EA8E}" destId="{06CAFA29-8DF6-401A-A55F-65FF424397DD}" srcOrd="3" destOrd="0" presId="urn:microsoft.com/office/officeart/2005/8/layout/hProcess4"/>
    <dgm:cxn modelId="{5076BB33-ECD4-40F0-83AF-F05378260E9D}" type="presParOf" srcId="{F91A0188-EDFD-4472-B0F7-91B2D537EA8E}" destId="{259BF23D-E8C3-4406-A633-824D1544CA2A}" srcOrd="4" destOrd="0" presId="urn:microsoft.com/office/officeart/2005/8/layout/hProcess4"/>
    <dgm:cxn modelId="{D738FC1C-05B6-4E52-8F07-87F38FC873BA}" type="presParOf" srcId="{FB0794E4-9524-4597-AD83-0D2B11AF53DB}" destId="{68F6E653-0BE9-4D5B-895B-890C4707AE71}" srcOrd="1" destOrd="0" presId="urn:microsoft.com/office/officeart/2005/8/layout/hProcess4"/>
    <dgm:cxn modelId="{ACBDCE3A-D113-480B-9911-D1CF8C8AAF37}" type="presParOf" srcId="{FB0794E4-9524-4597-AD83-0D2B11AF53DB}" destId="{EAFB4047-53F4-49F3-A6F0-F5B8A073D7EB}" srcOrd="2" destOrd="0" presId="urn:microsoft.com/office/officeart/2005/8/layout/hProcess4"/>
    <dgm:cxn modelId="{4E557836-EF94-45FA-B584-982542B7365B}" type="presParOf" srcId="{EAFB4047-53F4-49F3-A6F0-F5B8A073D7EB}" destId="{2C0C374A-796B-448A-B3B3-2B70A7A78E90}" srcOrd="0" destOrd="0" presId="urn:microsoft.com/office/officeart/2005/8/layout/hProcess4"/>
    <dgm:cxn modelId="{EFF959D7-731A-4D31-AFD2-8F0AF1DB1CE7}" type="presParOf" srcId="{EAFB4047-53F4-49F3-A6F0-F5B8A073D7EB}" destId="{DE763130-1FC5-4C59-B786-E615BFE0B6D5}" srcOrd="1" destOrd="0" presId="urn:microsoft.com/office/officeart/2005/8/layout/hProcess4"/>
    <dgm:cxn modelId="{50C98331-684E-428E-B302-A2903BD36379}" type="presParOf" srcId="{EAFB4047-53F4-49F3-A6F0-F5B8A073D7EB}" destId="{20A70CBB-0526-47E0-8001-CBA0106CCB74}" srcOrd="2" destOrd="0" presId="urn:microsoft.com/office/officeart/2005/8/layout/hProcess4"/>
    <dgm:cxn modelId="{712B76C0-D9B3-4E74-ADC2-79E805F7E343}" type="presParOf" srcId="{EAFB4047-53F4-49F3-A6F0-F5B8A073D7EB}" destId="{DFD05700-2E02-45A8-9D2C-34F19D5253E4}" srcOrd="3" destOrd="0" presId="urn:microsoft.com/office/officeart/2005/8/layout/hProcess4"/>
    <dgm:cxn modelId="{CE3371A7-FB42-4572-8CD0-E71DD4114224}" type="presParOf" srcId="{EAFB4047-53F4-49F3-A6F0-F5B8A073D7EB}" destId="{80745C18-B86C-477F-A662-74238D258327}" srcOrd="4" destOrd="0" presId="urn:microsoft.com/office/officeart/2005/8/layout/hProcess4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B4D21D1-78CC-4431-95D7-8EC976B1DCEA}" type="doc">
      <dgm:prSet loTypeId="urn:microsoft.com/office/officeart/2005/8/layout/vList5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B68EF120-9179-483C-8AAF-9904FC7AB157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2000" b="1" dirty="0" smtClean="0">
              <a:solidFill>
                <a:schemeClr val="bg1"/>
              </a:solidFill>
            </a:rPr>
            <a:t>Постановления Правительства Российской Федерации</a:t>
          </a:r>
          <a:endParaRPr lang="ru-RU" sz="2000" b="1" dirty="0">
            <a:solidFill>
              <a:schemeClr val="bg1"/>
            </a:solidFill>
          </a:endParaRPr>
        </a:p>
      </dgm:t>
    </dgm:pt>
    <dgm:pt modelId="{255C0AB3-A80D-4944-92ED-84504933B519}" type="parTrans" cxnId="{BC04B369-FDAE-4D24-9E57-9BCE3A585E55}">
      <dgm:prSet/>
      <dgm:spPr/>
      <dgm:t>
        <a:bodyPr/>
        <a:lstStyle/>
        <a:p>
          <a:endParaRPr lang="ru-RU"/>
        </a:p>
      </dgm:t>
    </dgm:pt>
    <dgm:pt modelId="{502C8CE2-3490-4386-AC71-732F0DE43938}" type="sibTrans" cxnId="{BC04B369-FDAE-4D24-9E57-9BCE3A585E55}">
      <dgm:prSet/>
      <dgm:spPr/>
      <dgm:t>
        <a:bodyPr/>
        <a:lstStyle/>
        <a:p>
          <a:endParaRPr lang="ru-RU"/>
        </a:p>
      </dgm:t>
    </dgm:pt>
    <dgm:pt modelId="{055ED9FA-7643-47CC-9CFE-C9787597CCE1}">
      <dgm:prSet phldrT="[Текст]" custT="1"/>
      <dgm:spPr>
        <a:solidFill>
          <a:schemeClr val="accent6">
            <a:lumMod val="60000"/>
            <a:lumOff val="40000"/>
            <a:alpha val="65000"/>
          </a:schemeClr>
        </a:solidFill>
      </dgm:spPr>
      <dgm:t>
        <a:bodyPr/>
        <a:lstStyle/>
        <a:p>
          <a:pPr algn="just"/>
          <a:r>
            <a:rPr lang="ru-RU" sz="1800" dirty="0" smtClean="0">
              <a:solidFill>
                <a:schemeClr val="tx2"/>
              </a:solidFill>
            </a:rPr>
            <a:t>Об утверждении </a:t>
          </a:r>
          <a:r>
            <a:rPr lang="ru-RU" sz="1800" b="1" dirty="0" smtClean="0">
              <a:solidFill>
                <a:schemeClr val="tx2"/>
              </a:solidFill>
            </a:rPr>
            <a:t>Перечня рабочих</a:t>
          </a:r>
          <a:r>
            <a:rPr lang="ru-RU" sz="1800" dirty="0" smtClean="0">
              <a:solidFill>
                <a:schemeClr val="tx2"/>
              </a:solidFill>
            </a:rPr>
            <a:t> мест в организациях, </a:t>
          </a:r>
          <a:r>
            <a:rPr lang="ru-RU" sz="1800" b="1" dirty="0" smtClean="0">
              <a:solidFill>
                <a:schemeClr val="tx2"/>
              </a:solidFill>
            </a:rPr>
            <a:t>осуществляющих отдельные виды деятельности</a:t>
          </a:r>
          <a:r>
            <a:rPr lang="ru-RU" sz="1800" dirty="0" smtClean="0">
              <a:solidFill>
                <a:schemeClr val="tx2"/>
              </a:solidFill>
            </a:rPr>
            <a:t>, на которых специальная оценка условий труда проводится с учетом особенностей</a:t>
          </a:r>
          <a:endParaRPr lang="ru-RU" sz="1800" dirty="0">
            <a:solidFill>
              <a:schemeClr val="tx2"/>
            </a:solidFill>
          </a:endParaRPr>
        </a:p>
      </dgm:t>
    </dgm:pt>
    <dgm:pt modelId="{BF837B14-3B38-4F9F-9FC1-EA4F1E1D5E37}" type="parTrans" cxnId="{084F15EA-8563-40DC-BDE1-3D75064F20B0}">
      <dgm:prSet/>
      <dgm:spPr/>
      <dgm:t>
        <a:bodyPr/>
        <a:lstStyle/>
        <a:p>
          <a:endParaRPr lang="ru-RU"/>
        </a:p>
      </dgm:t>
    </dgm:pt>
    <dgm:pt modelId="{708B7D29-4278-4AB1-8197-4177D6E91DE7}" type="sibTrans" cxnId="{084F15EA-8563-40DC-BDE1-3D75064F20B0}">
      <dgm:prSet/>
      <dgm:spPr/>
      <dgm:t>
        <a:bodyPr/>
        <a:lstStyle/>
        <a:p>
          <a:endParaRPr lang="ru-RU"/>
        </a:p>
      </dgm:t>
    </dgm:pt>
    <dgm:pt modelId="{B12F94EB-3333-440E-A6CD-46AD903A8AA9}">
      <dgm:prSet phldrT="[Текст]" custT="1"/>
      <dgm:spPr>
        <a:solidFill>
          <a:schemeClr val="accent6">
            <a:lumMod val="60000"/>
            <a:lumOff val="40000"/>
            <a:alpha val="65000"/>
          </a:schemeClr>
        </a:solidFill>
      </dgm:spPr>
      <dgm:t>
        <a:bodyPr/>
        <a:lstStyle/>
        <a:p>
          <a:pPr algn="just"/>
          <a:r>
            <a:rPr lang="ru-RU" sz="1800" dirty="0" smtClean="0">
              <a:solidFill>
                <a:schemeClr val="tx2"/>
              </a:solidFill>
            </a:rPr>
            <a:t>Об утверждении </a:t>
          </a:r>
          <a:r>
            <a:rPr lang="ru-RU" sz="1800" b="1" dirty="0" smtClean="0">
              <a:solidFill>
                <a:schemeClr val="tx2"/>
              </a:solidFill>
            </a:rPr>
            <a:t>Порядка формирования и ведения реестра организаций</a:t>
          </a:r>
          <a:r>
            <a:rPr lang="ru-RU" sz="1800" dirty="0" smtClean="0">
              <a:solidFill>
                <a:schemeClr val="tx2"/>
              </a:solidFill>
            </a:rPr>
            <a:t>, проводящих специальную оценку условий труда</a:t>
          </a:r>
          <a:endParaRPr lang="ru-RU" sz="1800" dirty="0">
            <a:solidFill>
              <a:schemeClr val="tx2"/>
            </a:solidFill>
          </a:endParaRPr>
        </a:p>
      </dgm:t>
    </dgm:pt>
    <dgm:pt modelId="{44FF261D-79C4-4E93-B211-22419F2A879B}" type="parTrans" cxnId="{9252EB38-612E-42B4-A80A-5DE65D55D250}">
      <dgm:prSet/>
      <dgm:spPr/>
      <dgm:t>
        <a:bodyPr/>
        <a:lstStyle/>
        <a:p>
          <a:endParaRPr lang="ru-RU"/>
        </a:p>
      </dgm:t>
    </dgm:pt>
    <dgm:pt modelId="{C09822C6-B5A0-4FD5-866F-25CE2B933FC9}" type="sibTrans" cxnId="{9252EB38-612E-42B4-A80A-5DE65D55D250}">
      <dgm:prSet/>
      <dgm:spPr/>
      <dgm:t>
        <a:bodyPr/>
        <a:lstStyle/>
        <a:p>
          <a:endParaRPr lang="ru-RU"/>
        </a:p>
      </dgm:t>
    </dgm:pt>
    <dgm:pt modelId="{88ABEB06-50D7-4FAE-8A62-CE9B03BF7A29}">
      <dgm:prSet phldrT="[Текст]" custT="1"/>
      <dgm:spPr>
        <a:solidFill>
          <a:schemeClr val="accent6">
            <a:lumMod val="60000"/>
            <a:lumOff val="40000"/>
            <a:alpha val="65000"/>
          </a:schemeClr>
        </a:solidFill>
      </dgm:spPr>
      <dgm:t>
        <a:bodyPr/>
        <a:lstStyle/>
        <a:p>
          <a:pPr algn="just"/>
          <a:r>
            <a:rPr lang="ru-RU" sz="1800" dirty="0" smtClean="0">
              <a:solidFill>
                <a:schemeClr val="tx2"/>
              </a:solidFill>
            </a:rPr>
            <a:t>Об утверждении </a:t>
          </a:r>
          <a:r>
            <a:rPr lang="ru-RU" sz="1800" b="1" dirty="0" smtClean="0">
              <a:solidFill>
                <a:schemeClr val="tx2"/>
              </a:solidFill>
            </a:rPr>
            <a:t>Порядка аттестации физических лиц на право выполнения работ по специальной оценке</a:t>
          </a:r>
          <a:r>
            <a:rPr lang="ru-RU" sz="1800" dirty="0" smtClean="0">
              <a:solidFill>
                <a:schemeClr val="tx2"/>
              </a:solidFill>
            </a:rPr>
            <a:t> условий труда</a:t>
          </a:r>
          <a:endParaRPr lang="ru-RU" sz="1800" dirty="0">
            <a:solidFill>
              <a:schemeClr val="tx2"/>
            </a:solidFill>
          </a:endParaRPr>
        </a:p>
      </dgm:t>
    </dgm:pt>
    <dgm:pt modelId="{569AD645-CF76-4395-AA6B-D67DC508A618}" type="parTrans" cxnId="{315EB4B9-E5DB-4FD8-B261-77AC45060859}">
      <dgm:prSet/>
      <dgm:spPr/>
      <dgm:t>
        <a:bodyPr/>
        <a:lstStyle/>
        <a:p>
          <a:endParaRPr lang="ru-RU"/>
        </a:p>
      </dgm:t>
    </dgm:pt>
    <dgm:pt modelId="{BB0EA202-67A9-4CCC-878F-614393D425E6}" type="sibTrans" cxnId="{315EB4B9-E5DB-4FD8-B261-77AC45060859}">
      <dgm:prSet/>
      <dgm:spPr/>
      <dgm:t>
        <a:bodyPr/>
        <a:lstStyle/>
        <a:p>
          <a:endParaRPr lang="ru-RU"/>
        </a:p>
      </dgm:t>
    </dgm:pt>
    <dgm:pt modelId="{AE4BF554-2E70-4B39-AB84-B004B06153BE}">
      <dgm:prSet phldrT="[Текст]" custT="1"/>
      <dgm:spPr>
        <a:solidFill>
          <a:schemeClr val="accent6">
            <a:lumMod val="60000"/>
            <a:lumOff val="40000"/>
            <a:alpha val="65000"/>
          </a:schemeClr>
        </a:solidFill>
      </dgm:spPr>
      <dgm:t>
        <a:bodyPr/>
        <a:lstStyle/>
        <a:p>
          <a:pPr algn="just"/>
          <a:r>
            <a:rPr lang="ru-RU" sz="1800" dirty="0" smtClean="0">
              <a:solidFill>
                <a:schemeClr val="tx2"/>
              </a:solidFill>
            </a:rPr>
            <a:t>О </a:t>
          </a:r>
          <a:r>
            <a:rPr lang="ru-RU" sz="1800" b="1" dirty="0" smtClean="0">
              <a:solidFill>
                <a:schemeClr val="tx2"/>
              </a:solidFill>
            </a:rPr>
            <a:t>внесении изменений и отмене </a:t>
          </a:r>
          <a:r>
            <a:rPr lang="ru-RU" sz="1800" dirty="0" smtClean="0">
              <a:solidFill>
                <a:schemeClr val="tx2"/>
              </a:solidFill>
            </a:rPr>
            <a:t>некоторых актов Правительства Российской Федерации</a:t>
          </a:r>
          <a:endParaRPr lang="ru-RU" sz="1800" dirty="0">
            <a:solidFill>
              <a:schemeClr val="tx2"/>
            </a:solidFill>
          </a:endParaRPr>
        </a:p>
      </dgm:t>
    </dgm:pt>
    <dgm:pt modelId="{E8816E06-7306-4B5B-9EFB-5F9A7927A602}" type="parTrans" cxnId="{D81048BA-97CD-4F4C-8C2A-5C6A4F751E58}">
      <dgm:prSet/>
      <dgm:spPr/>
      <dgm:t>
        <a:bodyPr/>
        <a:lstStyle/>
        <a:p>
          <a:endParaRPr lang="ru-RU"/>
        </a:p>
      </dgm:t>
    </dgm:pt>
    <dgm:pt modelId="{CA9E604A-E693-46D6-A123-B42AEA71C6BA}" type="sibTrans" cxnId="{D81048BA-97CD-4F4C-8C2A-5C6A4F751E58}">
      <dgm:prSet/>
      <dgm:spPr/>
      <dgm:t>
        <a:bodyPr/>
        <a:lstStyle/>
        <a:p>
          <a:endParaRPr lang="ru-RU"/>
        </a:p>
      </dgm:t>
    </dgm:pt>
    <dgm:pt modelId="{13DD10D1-E947-40A8-906E-7EF5FC81D91A}">
      <dgm:prSet phldrT="[Текст]" custT="1"/>
      <dgm:spPr>
        <a:solidFill>
          <a:schemeClr val="accent6">
            <a:lumMod val="60000"/>
            <a:lumOff val="40000"/>
            <a:alpha val="65000"/>
          </a:schemeClr>
        </a:solidFill>
      </dgm:spPr>
      <dgm:t>
        <a:bodyPr/>
        <a:lstStyle/>
        <a:p>
          <a:pPr algn="just"/>
          <a:endParaRPr lang="ru-RU" sz="1800" dirty="0">
            <a:solidFill>
              <a:schemeClr val="tx2"/>
            </a:solidFill>
          </a:endParaRPr>
        </a:p>
      </dgm:t>
    </dgm:pt>
    <dgm:pt modelId="{1486C6FD-760B-4E5A-9CEC-119264A70E53}" type="parTrans" cxnId="{C5E4EF12-2D09-458B-A865-96578016D7A5}">
      <dgm:prSet/>
      <dgm:spPr/>
      <dgm:t>
        <a:bodyPr/>
        <a:lstStyle/>
        <a:p>
          <a:endParaRPr lang="ru-RU"/>
        </a:p>
      </dgm:t>
    </dgm:pt>
    <dgm:pt modelId="{80187B05-6487-4B1C-90E8-7C3CB8303611}" type="sibTrans" cxnId="{C5E4EF12-2D09-458B-A865-96578016D7A5}">
      <dgm:prSet/>
      <dgm:spPr/>
      <dgm:t>
        <a:bodyPr/>
        <a:lstStyle/>
        <a:p>
          <a:endParaRPr lang="ru-RU"/>
        </a:p>
      </dgm:t>
    </dgm:pt>
    <dgm:pt modelId="{69F33654-0D9D-42B1-A84B-6696587DC2A9}">
      <dgm:prSet phldrT="[Текст]" custT="1"/>
      <dgm:spPr>
        <a:solidFill>
          <a:schemeClr val="accent6">
            <a:lumMod val="60000"/>
            <a:lumOff val="40000"/>
            <a:alpha val="65000"/>
          </a:schemeClr>
        </a:solidFill>
      </dgm:spPr>
      <dgm:t>
        <a:bodyPr/>
        <a:lstStyle/>
        <a:p>
          <a:pPr algn="just"/>
          <a:endParaRPr lang="ru-RU" sz="1800" dirty="0">
            <a:solidFill>
              <a:schemeClr val="tx2"/>
            </a:solidFill>
          </a:endParaRPr>
        </a:p>
      </dgm:t>
    </dgm:pt>
    <dgm:pt modelId="{D8A7D46E-3835-423B-ACEA-669728ACF471}" type="parTrans" cxnId="{B6EC562C-1F8B-426D-94F5-5E3756F399E9}">
      <dgm:prSet/>
      <dgm:spPr/>
      <dgm:t>
        <a:bodyPr/>
        <a:lstStyle/>
        <a:p>
          <a:endParaRPr lang="ru-RU"/>
        </a:p>
      </dgm:t>
    </dgm:pt>
    <dgm:pt modelId="{3B42C5EF-1746-4CC0-A219-DF233852CBD1}" type="sibTrans" cxnId="{B6EC562C-1F8B-426D-94F5-5E3756F399E9}">
      <dgm:prSet/>
      <dgm:spPr/>
      <dgm:t>
        <a:bodyPr/>
        <a:lstStyle/>
        <a:p>
          <a:endParaRPr lang="ru-RU"/>
        </a:p>
      </dgm:t>
    </dgm:pt>
    <dgm:pt modelId="{947F2D1E-920E-43DD-8629-2D2FC646172A}">
      <dgm:prSet phldrT="[Текст]" custT="1"/>
      <dgm:spPr>
        <a:solidFill>
          <a:schemeClr val="accent6">
            <a:lumMod val="60000"/>
            <a:lumOff val="40000"/>
            <a:alpha val="65000"/>
          </a:schemeClr>
        </a:solidFill>
      </dgm:spPr>
      <dgm:t>
        <a:bodyPr/>
        <a:lstStyle/>
        <a:p>
          <a:pPr algn="just"/>
          <a:endParaRPr lang="ru-RU" sz="1800" dirty="0">
            <a:solidFill>
              <a:schemeClr val="tx2"/>
            </a:solidFill>
          </a:endParaRPr>
        </a:p>
      </dgm:t>
    </dgm:pt>
    <dgm:pt modelId="{6A9E5EF3-181E-40F2-B15F-C62461A7235C}" type="parTrans" cxnId="{6B9DC47D-9D6B-4362-8DEA-BCEC92F3AF0B}">
      <dgm:prSet/>
      <dgm:spPr/>
      <dgm:t>
        <a:bodyPr/>
        <a:lstStyle/>
        <a:p>
          <a:endParaRPr lang="ru-RU"/>
        </a:p>
      </dgm:t>
    </dgm:pt>
    <dgm:pt modelId="{2599B3AF-8FB6-42B5-9574-74E6C7218B7D}" type="sibTrans" cxnId="{6B9DC47D-9D6B-4362-8DEA-BCEC92F3AF0B}">
      <dgm:prSet/>
      <dgm:spPr/>
      <dgm:t>
        <a:bodyPr/>
        <a:lstStyle/>
        <a:p>
          <a:endParaRPr lang="ru-RU"/>
        </a:p>
      </dgm:t>
    </dgm:pt>
    <dgm:pt modelId="{8CF6388B-E7E9-4B02-A62F-994F5D1A8E64}" type="pres">
      <dgm:prSet presAssocID="{1B4D21D1-78CC-4431-95D7-8EC976B1DC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72F1A8-972D-4678-815D-C81C11E1F8D0}" type="pres">
      <dgm:prSet presAssocID="{B68EF120-9179-483C-8AAF-9904FC7AB157}" presName="linNode" presStyleCnt="0"/>
      <dgm:spPr/>
    </dgm:pt>
    <dgm:pt modelId="{68E80A5F-0C52-4708-B250-B2CD40D0549D}" type="pres">
      <dgm:prSet presAssocID="{B68EF120-9179-483C-8AAF-9904FC7AB157}" presName="parentText" presStyleLbl="node1" presStyleIdx="0" presStyleCnt="1" custScaleY="895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764B0A-3855-4421-8144-FA2A4FCB9CFD}" type="pres">
      <dgm:prSet presAssocID="{B68EF120-9179-483C-8AAF-9904FC7AB157}" presName="descendantText" presStyleLbl="alignAccFollowNode1" presStyleIdx="0" presStyleCnt="1" custScaleY="1086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7AD744-9F2E-4522-A229-A631A0A2B982}" type="presOf" srcId="{69F33654-0D9D-42B1-A84B-6696587DC2A9}" destId="{4A764B0A-3855-4421-8144-FA2A4FCB9CFD}" srcOrd="0" destOrd="3" presId="urn:microsoft.com/office/officeart/2005/8/layout/vList5"/>
    <dgm:cxn modelId="{29DF3033-104B-4980-929E-674F71D7DE94}" type="presOf" srcId="{B12F94EB-3333-440E-A6CD-46AD903A8AA9}" destId="{4A764B0A-3855-4421-8144-FA2A4FCB9CFD}" srcOrd="0" destOrd="2" presId="urn:microsoft.com/office/officeart/2005/8/layout/vList5"/>
    <dgm:cxn modelId="{1982CFE3-0B1E-4B3F-BC1F-E02A891C1E0D}" type="presOf" srcId="{947F2D1E-920E-43DD-8629-2D2FC646172A}" destId="{4A764B0A-3855-4421-8144-FA2A4FCB9CFD}" srcOrd="0" destOrd="5" presId="urn:microsoft.com/office/officeart/2005/8/layout/vList5"/>
    <dgm:cxn modelId="{B6EC562C-1F8B-426D-94F5-5E3756F399E9}" srcId="{B68EF120-9179-483C-8AAF-9904FC7AB157}" destId="{69F33654-0D9D-42B1-A84B-6696587DC2A9}" srcOrd="3" destOrd="0" parTransId="{D8A7D46E-3835-423B-ACEA-669728ACF471}" sibTransId="{3B42C5EF-1746-4CC0-A219-DF233852CBD1}"/>
    <dgm:cxn modelId="{ABB5F495-7BEB-4736-8F3D-6481EDCBC6B4}" type="presOf" srcId="{88ABEB06-50D7-4FAE-8A62-CE9B03BF7A29}" destId="{4A764B0A-3855-4421-8144-FA2A4FCB9CFD}" srcOrd="0" destOrd="4" presId="urn:microsoft.com/office/officeart/2005/8/layout/vList5"/>
    <dgm:cxn modelId="{24AB8B95-E2E3-45AA-91E8-E493A98AF786}" type="presOf" srcId="{B68EF120-9179-483C-8AAF-9904FC7AB157}" destId="{68E80A5F-0C52-4708-B250-B2CD40D0549D}" srcOrd="0" destOrd="0" presId="urn:microsoft.com/office/officeart/2005/8/layout/vList5"/>
    <dgm:cxn modelId="{AC6B2B62-FAB7-47A3-968A-0B94E781BB7C}" type="presOf" srcId="{AE4BF554-2E70-4B39-AB84-B004B06153BE}" destId="{4A764B0A-3855-4421-8144-FA2A4FCB9CFD}" srcOrd="0" destOrd="6" presId="urn:microsoft.com/office/officeart/2005/8/layout/vList5"/>
    <dgm:cxn modelId="{D81048BA-97CD-4F4C-8C2A-5C6A4F751E58}" srcId="{B68EF120-9179-483C-8AAF-9904FC7AB157}" destId="{AE4BF554-2E70-4B39-AB84-B004B06153BE}" srcOrd="6" destOrd="0" parTransId="{E8816E06-7306-4B5B-9EFB-5F9A7927A602}" sibTransId="{CA9E604A-E693-46D6-A123-B42AEA71C6BA}"/>
    <dgm:cxn modelId="{7DAB84CF-52C9-43FA-B829-39D34DAD71C2}" type="presOf" srcId="{1B4D21D1-78CC-4431-95D7-8EC976B1DCEA}" destId="{8CF6388B-E7E9-4B02-A62F-994F5D1A8E64}" srcOrd="0" destOrd="0" presId="urn:microsoft.com/office/officeart/2005/8/layout/vList5"/>
    <dgm:cxn modelId="{084F15EA-8563-40DC-BDE1-3D75064F20B0}" srcId="{B68EF120-9179-483C-8AAF-9904FC7AB157}" destId="{055ED9FA-7643-47CC-9CFE-C9787597CCE1}" srcOrd="0" destOrd="0" parTransId="{BF837B14-3B38-4F9F-9FC1-EA4F1E1D5E37}" sibTransId="{708B7D29-4278-4AB1-8197-4177D6E91DE7}"/>
    <dgm:cxn modelId="{09F8422C-1FAA-4CE9-A25C-4933EE510FCA}" type="presOf" srcId="{055ED9FA-7643-47CC-9CFE-C9787597CCE1}" destId="{4A764B0A-3855-4421-8144-FA2A4FCB9CFD}" srcOrd="0" destOrd="0" presId="urn:microsoft.com/office/officeart/2005/8/layout/vList5"/>
    <dgm:cxn modelId="{6B9DC47D-9D6B-4362-8DEA-BCEC92F3AF0B}" srcId="{B68EF120-9179-483C-8AAF-9904FC7AB157}" destId="{947F2D1E-920E-43DD-8629-2D2FC646172A}" srcOrd="5" destOrd="0" parTransId="{6A9E5EF3-181E-40F2-B15F-C62461A7235C}" sibTransId="{2599B3AF-8FB6-42B5-9574-74E6C7218B7D}"/>
    <dgm:cxn modelId="{BC04B369-FDAE-4D24-9E57-9BCE3A585E55}" srcId="{1B4D21D1-78CC-4431-95D7-8EC976B1DCEA}" destId="{B68EF120-9179-483C-8AAF-9904FC7AB157}" srcOrd="0" destOrd="0" parTransId="{255C0AB3-A80D-4944-92ED-84504933B519}" sibTransId="{502C8CE2-3490-4386-AC71-732F0DE43938}"/>
    <dgm:cxn modelId="{315EB4B9-E5DB-4FD8-B261-77AC45060859}" srcId="{B68EF120-9179-483C-8AAF-9904FC7AB157}" destId="{88ABEB06-50D7-4FAE-8A62-CE9B03BF7A29}" srcOrd="4" destOrd="0" parTransId="{569AD645-CF76-4395-AA6B-D67DC508A618}" sibTransId="{BB0EA202-67A9-4CCC-878F-614393D425E6}"/>
    <dgm:cxn modelId="{9252EB38-612E-42B4-A80A-5DE65D55D250}" srcId="{B68EF120-9179-483C-8AAF-9904FC7AB157}" destId="{B12F94EB-3333-440E-A6CD-46AD903A8AA9}" srcOrd="2" destOrd="0" parTransId="{44FF261D-79C4-4E93-B211-22419F2A879B}" sibTransId="{C09822C6-B5A0-4FD5-866F-25CE2B933FC9}"/>
    <dgm:cxn modelId="{C5E4EF12-2D09-458B-A865-96578016D7A5}" srcId="{B68EF120-9179-483C-8AAF-9904FC7AB157}" destId="{13DD10D1-E947-40A8-906E-7EF5FC81D91A}" srcOrd="1" destOrd="0" parTransId="{1486C6FD-760B-4E5A-9CEC-119264A70E53}" sibTransId="{80187B05-6487-4B1C-90E8-7C3CB8303611}"/>
    <dgm:cxn modelId="{FFC35736-AEFF-4F03-92E0-12AC1347C729}" type="presOf" srcId="{13DD10D1-E947-40A8-906E-7EF5FC81D91A}" destId="{4A764B0A-3855-4421-8144-FA2A4FCB9CFD}" srcOrd="0" destOrd="1" presId="urn:microsoft.com/office/officeart/2005/8/layout/vList5"/>
    <dgm:cxn modelId="{C4CAFF22-BC65-48F4-A06B-D62B71B8ACCB}" type="presParOf" srcId="{8CF6388B-E7E9-4B02-A62F-994F5D1A8E64}" destId="{1272F1A8-972D-4678-815D-C81C11E1F8D0}" srcOrd="0" destOrd="0" presId="urn:microsoft.com/office/officeart/2005/8/layout/vList5"/>
    <dgm:cxn modelId="{2A98458F-9DF1-463F-B112-9D228223440E}" type="presParOf" srcId="{1272F1A8-972D-4678-815D-C81C11E1F8D0}" destId="{68E80A5F-0C52-4708-B250-B2CD40D0549D}" srcOrd="0" destOrd="0" presId="urn:microsoft.com/office/officeart/2005/8/layout/vList5"/>
    <dgm:cxn modelId="{1F035959-A3B0-4494-869D-5389AAEEAC2F}" type="presParOf" srcId="{1272F1A8-972D-4678-815D-C81C11E1F8D0}" destId="{4A764B0A-3855-4421-8144-FA2A4FCB9C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B4D21D1-78CC-4431-95D7-8EC976B1DCEA}" type="doc">
      <dgm:prSet loTypeId="urn:microsoft.com/office/officeart/2005/8/layout/vList5" loCatId="list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ru-RU"/>
        </a:p>
      </dgm:t>
    </dgm:pt>
    <dgm:pt modelId="{7B27E812-B477-48DF-B15A-CC5762437117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2000" b="1" dirty="0" smtClean="0">
              <a:solidFill>
                <a:schemeClr val="bg2"/>
              </a:solidFill>
            </a:rPr>
            <a:t>Приказы Минтруда России</a:t>
          </a:r>
          <a:endParaRPr lang="ru-RU" sz="2000" b="1" dirty="0">
            <a:solidFill>
              <a:schemeClr val="bg2"/>
            </a:solidFill>
          </a:endParaRPr>
        </a:p>
      </dgm:t>
    </dgm:pt>
    <dgm:pt modelId="{3C66365D-9B18-4E5B-BA24-39B8A6351910}" type="parTrans" cxnId="{708EF52A-1C6D-4017-96DA-258CD1FA94D7}">
      <dgm:prSet/>
      <dgm:spPr/>
      <dgm:t>
        <a:bodyPr/>
        <a:lstStyle/>
        <a:p>
          <a:endParaRPr lang="ru-RU"/>
        </a:p>
      </dgm:t>
    </dgm:pt>
    <dgm:pt modelId="{F604A6DC-A816-45E6-B530-EBE3886B7D06}" type="sibTrans" cxnId="{708EF52A-1C6D-4017-96DA-258CD1FA94D7}">
      <dgm:prSet/>
      <dgm:spPr/>
      <dgm:t>
        <a:bodyPr/>
        <a:lstStyle/>
        <a:p>
          <a:endParaRPr lang="ru-RU"/>
        </a:p>
      </dgm:t>
    </dgm:pt>
    <dgm:pt modelId="{B9C69E32-E6A4-4948-9EFA-0B36DD311B11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dirty="0" smtClean="0">
              <a:solidFill>
                <a:schemeClr val="tx2"/>
              </a:solidFill>
            </a:rPr>
            <a:t>формы декларации соответствия </a:t>
          </a:r>
          <a:r>
            <a:rPr lang="ru-RU" sz="1300" dirty="0" smtClean="0">
              <a:solidFill>
                <a:schemeClr val="tx2"/>
              </a:solidFill>
            </a:rPr>
            <a:t>условий труда государственным нормативным требованиям охраны, Порядка оформления декларации соответствия условий труда государственным нормативным требованиям охраны труда и Порядка ведения реестра деклараций соответствия условий труда государственным нормативным требованиям охраны труда</a:t>
          </a:r>
          <a:endParaRPr lang="ru-RU" sz="1300" dirty="0">
            <a:solidFill>
              <a:schemeClr val="tx2"/>
            </a:solidFill>
          </a:endParaRPr>
        </a:p>
      </dgm:t>
    </dgm:pt>
    <dgm:pt modelId="{F8A13EBF-BC97-4ABD-A849-9D32BD816E55}" type="parTrans" cxnId="{8CA59696-2316-48C9-A679-82F1B42F0076}">
      <dgm:prSet/>
      <dgm:spPr/>
      <dgm:t>
        <a:bodyPr/>
        <a:lstStyle/>
        <a:p>
          <a:endParaRPr lang="ru-RU"/>
        </a:p>
      </dgm:t>
    </dgm:pt>
    <dgm:pt modelId="{DF28A90E-CE1F-45C9-AF23-BC8E2CFCDDF3}" type="sibTrans" cxnId="{8CA59696-2316-48C9-A679-82F1B42F0076}">
      <dgm:prSet/>
      <dgm:spPr/>
      <dgm:t>
        <a:bodyPr/>
        <a:lstStyle/>
        <a:p>
          <a:endParaRPr lang="ru-RU"/>
        </a:p>
      </dgm:t>
    </dgm:pt>
    <dgm:pt modelId="{B97271C2-85A6-4C83-BECF-C71DEF2E7B46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dirty="0" smtClean="0">
              <a:solidFill>
                <a:schemeClr val="tx2"/>
              </a:solidFill>
            </a:rPr>
            <a:t>формы бланка сертификата эксперта </a:t>
          </a:r>
          <a:r>
            <a:rPr lang="ru-RU" sz="1300" dirty="0" smtClean="0">
              <a:solidFill>
                <a:schemeClr val="tx2"/>
              </a:solidFill>
            </a:rPr>
            <a:t>на право выполнения работ по специальной оценке условий труда, технических требований и инструкции по заполнению бланка сертификата эксперта на право выполнения работ по специальной оценке условий труда и Порядка формирования и ведения реестра лиц, имеющих сертификат эксперта на право выполнения работ по специальной оценке условий труда</a:t>
          </a:r>
          <a:endParaRPr lang="ru-RU" sz="1300" dirty="0">
            <a:solidFill>
              <a:schemeClr val="tx2"/>
            </a:solidFill>
          </a:endParaRPr>
        </a:p>
      </dgm:t>
    </dgm:pt>
    <dgm:pt modelId="{9208B6E7-EF45-4A5B-B2A7-C3D8191C8123}" type="parTrans" cxnId="{02ED0345-B9A9-48AC-8F2B-7A49CE46D7CD}">
      <dgm:prSet/>
      <dgm:spPr/>
      <dgm:t>
        <a:bodyPr/>
        <a:lstStyle/>
        <a:p>
          <a:endParaRPr lang="ru-RU"/>
        </a:p>
      </dgm:t>
    </dgm:pt>
    <dgm:pt modelId="{D54DAC50-AAF7-4C89-8481-BF07129743E4}" type="sibTrans" cxnId="{02ED0345-B9A9-48AC-8F2B-7A49CE46D7CD}">
      <dgm:prSet/>
      <dgm:spPr/>
      <dgm:t>
        <a:bodyPr/>
        <a:lstStyle/>
        <a:p>
          <a:endParaRPr lang="ru-RU"/>
        </a:p>
      </dgm:t>
    </dgm:pt>
    <dgm:pt modelId="{3B6CB928-B268-41C8-A6B5-6073FB580E97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dirty="0" smtClean="0">
              <a:solidFill>
                <a:schemeClr val="tx2"/>
              </a:solidFill>
            </a:rPr>
            <a:t>Порядка проведения экспертизы качества </a:t>
          </a:r>
          <a:r>
            <a:rPr lang="ru-RU" sz="1300" dirty="0" smtClean="0">
              <a:solidFill>
                <a:schemeClr val="tx2"/>
              </a:solidFill>
            </a:rPr>
            <a:t>специальной оценки условий труда</a:t>
          </a:r>
          <a:endParaRPr lang="ru-RU" sz="1300" dirty="0">
            <a:solidFill>
              <a:schemeClr val="tx2"/>
            </a:solidFill>
          </a:endParaRPr>
        </a:p>
      </dgm:t>
    </dgm:pt>
    <dgm:pt modelId="{AC225AFC-7FEA-47D9-A4A8-9924F09916A5}" type="parTrans" cxnId="{B303928D-CF41-4EED-B922-9D306E3253BA}">
      <dgm:prSet/>
      <dgm:spPr/>
      <dgm:t>
        <a:bodyPr/>
        <a:lstStyle/>
        <a:p>
          <a:endParaRPr lang="ru-RU"/>
        </a:p>
      </dgm:t>
    </dgm:pt>
    <dgm:pt modelId="{74BBFC24-CDBA-4A85-BADA-67E5F31FEEC7}" type="sibTrans" cxnId="{B303928D-CF41-4EED-B922-9D306E3253BA}">
      <dgm:prSet/>
      <dgm:spPr/>
      <dgm:t>
        <a:bodyPr/>
        <a:lstStyle/>
        <a:p>
          <a:endParaRPr lang="ru-RU"/>
        </a:p>
      </dgm:t>
    </dgm:pt>
    <dgm:pt modelId="{16DBA87C-A45A-4D00-980F-A31675DE971D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b="1" dirty="0" smtClean="0">
              <a:solidFill>
                <a:schemeClr val="tx2"/>
              </a:solidFill>
            </a:rPr>
            <a:t>О внесении изменений и признании утратившими силу </a:t>
          </a:r>
          <a:r>
            <a:rPr lang="ru-RU" sz="1300" dirty="0" smtClean="0">
              <a:solidFill>
                <a:schemeClr val="tx2"/>
              </a:solidFill>
            </a:rPr>
            <a:t>некоторых нормативных правовых актов Министерства труда и социального развития Российской Федерации, Министерства здравоохранения и социального развития Российской Федерации, Министерства труда и социальной защиты Российской Федерации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300" dirty="0">
            <a:solidFill>
              <a:schemeClr val="tx2"/>
            </a:solidFill>
          </a:endParaRPr>
        </a:p>
      </dgm:t>
    </dgm:pt>
    <dgm:pt modelId="{6E030EB5-EE12-4314-B2E9-12F1A842B97D}" type="parTrans" cxnId="{2DEA02B8-B7A5-4B55-8A44-E62CEF618922}">
      <dgm:prSet/>
      <dgm:spPr/>
      <dgm:t>
        <a:bodyPr/>
        <a:lstStyle/>
        <a:p>
          <a:endParaRPr lang="ru-RU"/>
        </a:p>
      </dgm:t>
    </dgm:pt>
    <dgm:pt modelId="{B5C3F248-54A4-4422-A79B-2D2CF946E6EE}" type="sibTrans" cxnId="{2DEA02B8-B7A5-4B55-8A44-E62CEF618922}">
      <dgm:prSet/>
      <dgm:spPr/>
      <dgm:t>
        <a:bodyPr/>
        <a:lstStyle/>
        <a:p>
          <a:endParaRPr lang="ru-RU"/>
        </a:p>
      </dgm:t>
    </dgm:pt>
    <dgm:pt modelId="{D27C6495-B6E2-41EF-847C-9C40953CC961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dirty="0" smtClean="0">
              <a:solidFill>
                <a:schemeClr val="tx2"/>
              </a:solidFill>
            </a:rPr>
            <a:t>Методики проведения специальной оценки условий труда</a:t>
          </a:r>
          <a:r>
            <a:rPr lang="ru-RU" sz="1300" dirty="0" smtClean="0">
              <a:solidFill>
                <a:schemeClr val="tx2"/>
              </a:solidFill>
            </a:rPr>
            <a:t>, </a:t>
          </a:r>
          <a:r>
            <a:rPr lang="ru-RU" sz="1300" b="1" dirty="0" smtClean="0">
              <a:solidFill>
                <a:schemeClr val="tx2"/>
              </a:solidFill>
            </a:rPr>
            <a:t>Классификатора вредных и опасных факторов </a:t>
          </a:r>
          <a:r>
            <a:rPr lang="ru-RU" sz="1300" dirty="0" smtClean="0">
              <a:solidFill>
                <a:schemeClr val="tx2"/>
              </a:solidFill>
            </a:rPr>
            <a:t>производственной среды и трудового процесса, формы отчета комиссии по проведению специальной оценки условий труда и инструкции по ее заполнению</a:t>
          </a:r>
          <a:endParaRPr lang="ru-RU" sz="1300" dirty="0">
            <a:solidFill>
              <a:schemeClr val="tx2"/>
            </a:solidFill>
          </a:endParaRPr>
        </a:p>
      </dgm:t>
    </dgm:pt>
    <dgm:pt modelId="{F5AB69BE-4DEE-46B0-9475-CB15EB361EA7}" type="parTrans" cxnId="{B5F2AFEF-C23D-46D0-A4CA-CA7B96FE8BB2}">
      <dgm:prSet/>
      <dgm:spPr/>
      <dgm:t>
        <a:bodyPr/>
        <a:lstStyle/>
        <a:p>
          <a:endParaRPr lang="ru-RU"/>
        </a:p>
      </dgm:t>
    </dgm:pt>
    <dgm:pt modelId="{1401183B-27F1-48AB-8A6F-6D581D9C86A1}" type="sibTrans" cxnId="{B5F2AFEF-C23D-46D0-A4CA-CA7B96FE8BB2}">
      <dgm:prSet/>
      <dgm:spPr/>
      <dgm:t>
        <a:bodyPr/>
        <a:lstStyle/>
        <a:p>
          <a:endParaRPr lang="ru-RU"/>
        </a:p>
      </dgm:t>
    </dgm:pt>
    <dgm:pt modelId="{2E5075CE-B053-4A6C-BA94-C33D0338E6A8}">
      <dgm:prSet phldrT="[Текст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300" dirty="0">
            <a:solidFill>
              <a:schemeClr val="tx2"/>
            </a:solidFill>
          </a:endParaRPr>
        </a:p>
      </dgm:t>
    </dgm:pt>
    <dgm:pt modelId="{A8C978E0-ED80-46D2-9E70-422D0D7280F0}" type="parTrans" cxnId="{614A59DA-CB63-4F66-BCCB-B46FD7313A61}">
      <dgm:prSet/>
      <dgm:spPr/>
      <dgm:t>
        <a:bodyPr/>
        <a:lstStyle/>
        <a:p>
          <a:endParaRPr lang="ru-RU"/>
        </a:p>
      </dgm:t>
    </dgm:pt>
    <dgm:pt modelId="{8B688ADF-5DE9-4EC5-9097-5C9983E5FB8F}" type="sibTrans" cxnId="{614A59DA-CB63-4F66-BCCB-B46FD7313A61}">
      <dgm:prSet/>
      <dgm:spPr/>
      <dgm:t>
        <a:bodyPr/>
        <a:lstStyle/>
        <a:p>
          <a:endParaRPr lang="ru-RU"/>
        </a:p>
      </dgm:t>
    </dgm:pt>
    <dgm:pt modelId="{8CF6388B-E7E9-4B02-A62F-994F5D1A8E64}" type="pres">
      <dgm:prSet presAssocID="{1B4D21D1-78CC-4431-95D7-8EC976B1DC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3DFE9A-3482-481D-809C-871B688EAF3C}" type="pres">
      <dgm:prSet presAssocID="{7B27E812-B477-48DF-B15A-CC5762437117}" presName="linNode" presStyleCnt="0"/>
      <dgm:spPr/>
    </dgm:pt>
    <dgm:pt modelId="{E64E13E2-0CE1-4274-8DE7-7C2E08811137}" type="pres">
      <dgm:prSet presAssocID="{7B27E812-B477-48DF-B15A-CC5762437117}" presName="parentText" presStyleLbl="node1" presStyleIdx="0" presStyleCnt="1" custScaleX="99926" custLinFactNeighborX="-17" custLinFactNeighborY="25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A3E1B2-E188-4317-AB1A-A3A8884D941D}" type="pres">
      <dgm:prSet presAssocID="{7B27E812-B477-48DF-B15A-CC5762437117}" presName="descendantText" presStyleLbl="alignAccFollowNode1" presStyleIdx="0" presStyleCnt="1" custScaleX="149371" custScaleY="125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ED0345-B9A9-48AC-8F2B-7A49CE46D7CD}" srcId="{7B27E812-B477-48DF-B15A-CC5762437117}" destId="{B97271C2-85A6-4C83-BECF-C71DEF2E7B46}" srcOrd="2" destOrd="0" parTransId="{9208B6E7-EF45-4A5B-B2A7-C3D8191C8123}" sibTransId="{D54DAC50-AAF7-4C89-8481-BF07129743E4}"/>
    <dgm:cxn modelId="{3961A137-B591-4BD0-B0B1-3E5E3214D2EF}" type="presOf" srcId="{16DBA87C-A45A-4D00-980F-A31675DE971D}" destId="{F4A3E1B2-E188-4317-AB1A-A3A8884D941D}" srcOrd="0" destOrd="5" presId="urn:microsoft.com/office/officeart/2005/8/layout/vList5"/>
    <dgm:cxn modelId="{B5F2AFEF-C23D-46D0-A4CA-CA7B96FE8BB2}" srcId="{7B27E812-B477-48DF-B15A-CC5762437117}" destId="{D27C6495-B6E2-41EF-847C-9C40953CC961}" srcOrd="4" destOrd="0" parTransId="{F5AB69BE-4DEE-46B0-9475-CB15EB361EA7}" sibTransId="{1401183B-27F1-48AB-8A6F-6D581D9C86A1}"/>
    <dgm:cxn modelId="{CF71A1A9-2EBE-49E2-AA57-D29E8D1824C7}" type="presOf" srcId="{B9C69E32-E6A4-4948-9EFA-0B36DD311B11}" destId="{F4A3E1B2-E188-4317-AB1A-A3A8884D941D}" srcOrd="0" destOrd="1" presId="urn:microsoft.com/office/officeart/2005/8/layout/vList5"/>
    <dgm:cxn modelId="{62231D4C-F4B6-4D64-8571-A90148E28B71}" type="presOf" srcId="{2E5075CE-B053-4A6C-BA94-C33D0338E6A8}" destId="{F4A3E1B2-E188-4317-AB1A-A3A8884D941D}" srcOrd="0" destOrd="0" presId="urn:microsoft.com/office/officeart/2005/8/layout/vList5"/>
    <dgm:cxn modelId="{B303928D-CF41-4EED-B922-9D306E3253BA}" srcId="{7B27E812-B477-48DF-B15A-CC5762437117}" destId="{3B6CB928-B268-41C8-A6B5-6073FB580E97}" srcOrd="3" destOrd="0" parTransId="{AC225AFC-7FEA-47D9-A4A8-9924F09916A5}" sibTransId="{74BBFC24-CDBA-4A85-BADA-67E5F31FEEC7}"/>
    <dgm:cxn modelId="{102655D6-23F3-44BC-8ADE-C60970D8AB24}" type="presOf" srcId="{B97271C2-85A6-4C83-BECF-C71DEF2E7B46}" destId="{F4A3E1B2-E188-4317-AB1A-A3A8884D941D}" srcOrd="0" destOrd="2" presId="urn:microsoft.com/office/officeart/2005/8/layout/vList5"/>
    <dgm:cxn modelId="{2DEA02B8-B7A5-4B55-8A44-E62CEF618922}" srcId="{7B27E812-B477-48DF-B15A-CC5762437117}" destId="{16DBA87C-A45A-4D00-980F-A31675DE971D}" srcOrd="5" destOrd="0" parTransId="{6E030EB5-EE12-4314-B2E9-12F1A842B97D}" sibTransId="{B5C3F248-54A4-4422-A79B-2D2CF946E6EE}"/>
    <dgm:cxn modelId="{B7BBC05F-1486-4ADE-9CF8-4E6A1216710A}" type="presOf" srcId="{1B4D21D1-78CC-4431-95D7-8EC976B1DCEA}" destId="{8CF6388B-E7E9-4B02-A62F-994F5D1A8E64}" srcOrd="0" destOrd="0" presId="urn:microsoft.com/office/officeart/2005/8/layout/vList5"/>
    <dgm:cxn modelId="{81BC5EC8-DC86-48F8-8D2E-4DBBF9092DDD}" type="presOf" srcId="{D27C6495-B6E2-41EF-847C-9C40953CC961}" destId="{F4A3E1B2-E188-4317-AB1A-A3A8884D941D}" srcOrd="0" destOrd="4" presId="urn:microsoft.com/office/officeart/2005/8/layout/vList5"/>
    <dgm:cxn modelId="{614A59DA-CB63-4F66-BCCB-B46FD7313A61}" srcId="{7B27E812-B477-48DF-B15A-CC5762437117}" destId="{2E5075CE-B053-4A6C-BA94-C33D0338E6A8}" srcOrd="0" destOrd="0" parTransId="{A8C978E0-ED80-46D2-9E70-422D0D7280F0}" sibTransId="{8B688ADF-5DE9-4EC5-9097-5C9983E5FB8F}"/>
    <dgm:cxn modelId="{8CA59696-2316-48C9-A679-82F1B42F0076}" srcId="{7B27E812-B477-48DF-B15A-CC5762437117}" destId="{B9C69E32-E6A4-4948-9EFA-0B36DD311B11}" srcOrd="1" destOrd="0" parTransId="{F8A13EBF-BC97-4ABD-A849-9D32BD816E55}" sibTransId="{DF28A90E-CE1F-45C9-AF23-BC8E2CFCDDF3}"/>
    <dgm:cxn modelId="{C9628692-0117-4180-A319-A2D102E7EC3F}" type="presOf" srcId="{7B27E812-B477-48DF-B15A-CC5762437117}" destId="{E64E13E2-0CE1-4274-8DE7-7C2E08811137}" srcOrd="0" destOrd="0" presId="urn:microsoft.com/office/officeart/2005/8/layout/vList5"/>
    <dgm:cxn modelId="{8DED7190-4020-473B-889C-C6AD4A950C6D}" type="presOf" srcId="{3B6CB928-B268-41C8-A6B5-6073FB580E97}" destId="{F4A3E1B2-E188-4317-AB1A-A3A8884D941D}" srcOrd="0" destOrd="3" presId="urn:microsoft.com/office/officeart/2005/8/layout/vList5"/>
    <dgm:cxn modelId="{708EF52A-1C6D-4017-96DA-258CD1FA94D7}" srcId="{1B4D21D1-78CC-4431-95D7-8EC976B1DCEA}" destId="{7B27E812-B477-48DF-B15A-CC5762437117}" srcOrd="0" destOrd="0" parTransId="{3C66365D-9B18-4E5B-BA24-39B8A6351910}" sibTransId="{F604A6DC-A816-45E6-B530-EBE3886B7D06}"/>
    <dgm:cxn modelId="{00915744-EBCC-4D2C-B365-1D17A8FFE0B2}" type="presParOf" srcId="{8CF6388B-E7E9-4B02-A62F-994F5D1A8E64}" destId="{6B3DFE9A-3482-481D-809C-871B688EAF3C}" srcOrd="0" destOrd="0" presId="urn:microsoft.com/office/officeart/2005/8/layout/vList5"/>
    <dgm:cxn modelId="{7FB3EFC0-1449-46DD-9B0A-E8AF9AD2CC30}" type="presParOf" srcId="{6B3DFE9A-3482-481D-809C-871B688EAF3C}" destId="{E64E13E2-0CE1-4274-8DE7-7C2E08811137}" srcOrd="0" destOrd="0" presId="urn:microsoft.com/office/officeart/2005/8/layout/vList5"/>
    <dgm:cxn modelId="{33D61538-0293-4D9F-AF07-4400723F2A85}" type="presParOf" srcId="{6B3DFE9A-3482-481D-809C-871B688EAF3C}" destId="{F4A3E1B2-E188-4317-AB1A-A3A8884D941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C97CE7-3CED-4116-AC71-18D037A9DA36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9C6EF08-670D-4CD9-B10F-BB0A7ED6CFA2}">
      <dgm:prSet phldrT="[Текст]"/>
      <dgm:spPr/>
      <dgm:t>
        <a:bodyPr/>
        <a:lstStyle/>
        <a:p>
          <a:r>
            <a:rPr lang="ru-RU" dirty="0" smtClean="0"/>
            <a:t>Эксперт</a:t>
          </a:r>
          <a:endParaRPr lang="ru-RU" dirty="0"/>
        </a:p>
      </dgm:t>
    </dgm:pt>
    <dgm:pt modelId="{B39A6341-7BF7-4A1F-A0DC-CD22C9B44F94}" type="parTrans" cxnId="{944D12B6-246E-4DA5-84DE-2F2AA264551C}">
      <dgm:prSet/>
      <dgm:spPr/>
      <dgm:t>
        <a:bodyPr/>
        <a:lstStyle/>
        <a:p>
          <a:endParaRPr lang="ru-RU"/>
        </a:p>
      </dgm:t>
    </dgm:pt>
    <dgm:pt modelId="{A735CCB0-E19E-48E7-8D0D-A2F5FE7FEBB7}" type="sibTrans" cxnId="{944D12B6-246E-4DA5-84DE-2F2AA264551C}">
      <dgm:prSet/>
      <dgm:spPr/>
      <dgm:t>
        <a:bodyPr/>
        <a:lstStyle/>
        <a:p>
          <a:endParaRPr lang="ru-RU"/>
        </a:p>
      </dgm:t>
    </dgm:pt>
    <dgm:pt modelId="{F1A0CC3B-2411-4A12-A9CD-BCBAD1648F50}">
      <dgm:prSet phldrT="[Текст]" custT="1"/>
      <dgm:spPr/>
      <dgm:t>
        <a:bodyPr/>
        <a:lstStyle/>
        <a:p>
          <a:r>
            <a:rPr lang="ru-RU" sz="2400" dirty="0" smtClean="0"/>
            <a:t>штраф до 50 тыс. рублей</a:t>
          </a:r>
          <a:endParaRPr lang="ru-RU" sz="2400" dirty="0"/>
        </a:p>
      </dgm:t>
    </dgm:pt>
    <dgm:pt modelId="{1B7D572F-7652-4602-9AEE-BAF095314A79}" type="parTrans" cxnId="{0F1EC9EC-6080-457C-BE1C-0D83BB4FC445}">
      <dgm:prSet/>
      <dgm:spPr/>
      <dgm:t>
        <a:bodyPr/>
        <a:lstStyle/>
        <a:p>
          <a:endParaRPr lang="ru-RU"/>
        </a:p>
      </dgm:t>
    </dgm:pt>
    <dgm:pt modelId="{E589E56D-970F-49F4-88E7-11A6CA0A7934}" type="sibTrans" cxnId="{0F1EC9EC-6080-457C-BE1C-0D83BB4FC445}">
      <dgm:prSet/>
      <dgm:spPr/>
      <dgm:t>
        <a:bodyPr/>
        <a:lstStyle/>
        <a:p>
          <a:endParaRPr lang="ru-RU"/>
        </a:p>
      </dgm:t>
    </dgm:pt>
    <dgm:pt modelId="{4997CF70-4E5A-415F-9286-A54A41584125}">
      <dgm:prSet phldrT="[Текст]" custT="1"/>
      <dgm:spPr/>
      <dgm:t>
        <a:bodyPr/>
        <a:lstStyle/>
        <a:p>
          <a:r>
            <a:rPr lang="ru-RU" sz="2400" dirty="0" smtClean="0"/>
            <a:t>дисквалификация </a:t>
          </a:r>
          <a:br>
            <a:rPr lang="ru-RU" sz="2400" dirty="0" smtClean="0"/>
          </a:br>
          <a:r>
            <a:rPr lang="ru-RU" sz="2400" dirty="0" smtClean="0"/>
            <a:t>до 3 лет</a:t>
          </a:r>
          <a:endParaRPr lang="ru-RU" sz="2400" dirty="0"/>
        </a:p>
      </dgm:t>
    </dgm:pt>
    <dgm:pt modelId="{F3DB9152-F425-4489-9A3D-E12B4300FF13}" type="parTrans" cxnId="{AECCE582-5C42-4AF0-BB8B-90491DD93751}">
      <dgm:prSet/>
      <dgm:spPr/>
      <dgm:t>
        <a:bodyPr/>
        <a:lstStyle/>
        <a:p>
          <a:endParaRPr lang="ru-RU"/>
        </a:p>
      </dgm:t>
    </dgm:pt>
    <dgm:pt modelId="{75DBE6B6-6D7B-48DE-8187-5E6FA0244936}" type="sibTrans" cxnId="{AECCE582-5C42-4AF0-BB8B-90491DD93751}">
      <dgm:prSet/>
      <dgm:spPr/>
      <dgm:t>
        <a:bodyPr/>
        <a:lstStyle/>
        <a:p>
          <a:endParaRPr lang="ru-RU"/>
        </a:p>
      </dgm:t>
    </dgm:pt>
    <dgm:pt modelId="{560440EA-43C2-4100-93ED-77C4E22F2290}">
      <dgm:prSet phldrT="[Текст]"/>
      <dgm:spPr/>
      <dgm:t>
        <a:bodyPr/>
        <a:lstStyle/>
        <a:p>
          <a:r>
            <a:rPr lang="ru-RU" dirty="0" smtClean="0"/>
            <a:t>Организация</a:t>
          </a:r>
          <a:endParaRPr lang="ru-RU" dirty="0"/>
        </a:p>
      </dgm:t>
    </dgm:pt>
    <dgm:pt modelId="{581AF453-31BB-4C03-8D91-FDBB4CC8A723}" type="parTrans" cxnId="{20545B5B-9AB6-4A17-9A39-7C91E06ADF29}">
      <dgm:prSet/>
      <dgm:spPr/>
      <dgm:t>
        <a:bodyPr/>
        <a:lstStyle/>
        <a:p>
          <a:endParaRPr lang="ru-RU"/>
        </a:p>
      </dgm:t>
    </dgm:pt>
    <dgm:pt modelId="{E9D6EF61-A32F-4ACC-8A53-E14CE1129FC0}" type="sibTrans" cxnId="{20545B5B-9AB6-4A17-9A39-7C91E06ADF29}">
      <dgm:prSet/>
      <dgm:spPr/>
      <dgm:t>
        <a:bodyPr/>
        <a:lstStyle/>
        <a:p>
          <a:endParaRPr lang="ru-RU"/>
        </a:p>
      </dgm:t>
    </dgm:pt>
    <dgm:pt modelId="{8DDD79E6-ADFF-43FB-97CA-8CAFF54FE55B}">
      <dgm:prSet phldrT="[Текст]" custT="1"/>
      <dgm:spPr/>
      <dgm:t>
        <a:bodyPr/>
        <a:lstStyle/>
        <a:p>
          <a:r>
            <a:rPr lang="ru-RU" sz="2400" dirty="0" smtClean="0"/>
            <a:t>штраф до 200 тыс. рублей</a:t>
          </a:r>
          <a:endParaRPr lang="ru-RU" sz="2400" dirty="0"/>
        </a:p>
      </dgm:t>
    </dgm:pt>
    <dgm:pt modelId="{B30EE163-24F3-4A9C-BEBC-7592AA4A6C4E}" type="parTrans" cxnId="{19ACC742-BAA2-4E55-B02D-CFE162FD6DBF}">
      <dgm:prSet/>
      <dgm:spPr/>
      <dgm:t>
        <a:bodyPr/>
        <a:lstStyle/>
        <a:p>
          <a:endParaRPr lang="ru-RU"/>
        </a:p>
      </dgm:t>
    </dgm:pt>
    <dgm:pt modelId="{4E51C0B6-9664-43BD-A578-B13000F360F2}" type="sibTrans" cxnId="{19ACC742-BAA2-4E55-B02D-CFE162FD6DBF}">
      <dgm:prSet/>
      <dgm:spPr/>
      <dgm:t>
        <a:bodyPr/>
        <a:lstStyle/>
        <a:p>
          <a:endParaRPr lang="ru-RU"/>
        </a:p>
      </dgm:t>
    </dgm:pt>
    <dgm:pt modelId="{E9ED0737-BFE4-4783-9ECA-18A8AB77104F}">
      <dgm:prSet phldrT="[Текст]" custT="1"/>
      <dgm:spPr/>
      <dgm:t>
        <a:bodyPr/>
        <a:lstStyle/>
        <a:p>
          <a:r>
            <a:rPr lang="ru-RU" sz="2400" dirty="0" smtClean="0"/>
            <a:t>приостановление деятельности до 90 суток</a:t>
          </a:r>
          <a:endParaRPr lang="ru-RU" sz="2400" dirty="0"/>
        </a:p>
      </dgm:t>
    </dgm:pt>
    <dgm:pt modelId="{BC9C9B2B-384D-4410-81B4-D95AA7A9CDEF}" type="parTrans" cxnId="{1D5E73E5-1A49-481A-ACBE-81E164883C32}">
      <dgm:prSet/>
      <dgm:spPr/>
      <dgm:t>
        <a:bodyPr/>
        <a:lstStyle/>
        <a:p>
          <a:endParaRPr lang="ru-RU"/>
        </a:p>
      </dgm:t>
    </dgm:pt>
    <dgm:pt modelId="{76B5AB00-457F-4DA6-B6D2-45BC2F29349D}" type="sibTrans" cxnId="{1D5E73E5-1A49-481A-ACBE-81E164883C32}">
      <dgm:prSet/>
      <dgm:spPr/>
      <dgm:t>
        <a:bodyPr/>
        <a:lstStyle/>
        <a:p>
          <a:endParaRPr lang="ru-RU"/>
        </a:p>
      </dgm:t>
    </dgm:pt>
    <dgm:pt modelId="{8284A6F4-2410-44A6-A184-BC8ADBDFF79B}">
      <dgm:prSet phldrT="[Текст]" custT="1"/>
      <dgm:spPr/>
      <dgm:t>
        <a:bodyPr/>
        <a:lstStyle/>
        <a:p>
          <a:r>
            <a:rPr lang="ru-RU" sz="2400" dirty="0" smtClean="0"/>
            <a:t>данные в Минтруд для лишения сертификата эксперта</a:t>
          </a:r>
          <a:endParaRPr lang="ru-RU" sz="2400" dirty="0"/>
        </a:p>
      </dgm:t>
    </dgm:pt>
    <dgm:pt modelId="{40C37666-8948-40EC-A00D-F745502ADFA3}" type="parTrans" cxnId="{E28063E8-42D0-4690-8209-6CFEF4F50DCA}">
      <dgm:prSet/>
      <dgm:spPr/>
      <dgm:t>
        <a:bodyPr/>
        <a:lstStyle/>
        <a:p>
          <a:endParaRPr lang="ru-RU"/>
        </a:p>
      </dgm:t>
    </dgm:pt>
    <dgm:pt modelId="{01AE2475-0B9C-43AD-B4E0-ECE40D6F9252}" type="sibTrans" cxnId="{E28063E8-42D0-4690-8209-6CFEF4F50DCA}">
      <dgm:prSet/>
      <dgm:spPr/>
      <dgm:t>
        <a:bodyPr/>
        <a:lstStyle/>
        <a:p>
          <a:endParaRPr lang="ru-RU"/>
        </a:p>
      </dgm:t>
    </dgm:pt>
    <dgm:pt modelId="{FC133E51-8211-4DF0-B491-87400C9E57B0}">
      <dgm:prSet phldrT="[Текст]" custT="1"/>
      <dgm:spPr/>
      <dgm:t>
        <a:bodyPr/>
        <a:lstStyle/>
        <a:p>
          <a:r>
            <a:rPr lang="ru-RU" sz="2400" dirty="0" smtClean="0"/>
            <a:t>данные в </a:t>
          </a:r>
          <a:r>
            <a:rPr lang="ru-RU" sz="2400" dirty="0" err="1" smtClean="0"/>
            <a:t>Росакредитацию</a:t>
          </a:r>
          <a:r>
            <a:rPr lang="ru-RU" sz="2400" dirty="0" smtClean="0"/>
            <a:t> для аннулирования аттестата аккредитации</a:t>
          </a:r>
          <a:endParaRPr lang="ru-RU" sz="2400" dirty="0"/>
        </a:p>
      </dgm:t>
    </dgm:pt>
    <dgm:pt modelId="{5D9DD00B-4A3A-470B-B209-6BEB7349E286}" type="parTrans" cxnId="{A63FB2A7-344E-4758-8C83-F60F72F34ED2}">
      <dgm:prSet/>
      <dgm:spPr/>
      <dgm:t>
        <a:bodyPr/>
        <a:lstStyle/>
        <a:p>
          <a:endParaRPr lang="ru-RU"/>
        </a:p>
      </dgm:t>
    </dgm:pt>
    <dgm:pt modelId="{F23C695A-08D4-4F84-97EA-3D0C41D627F7}" type="sibTrans" cxnId="{A63FB2A7-344E-4758-8C83-F60F72F34ED2}">
      <dgm:prSet/>
      <dgm:spPr/>
      <dgm:t>
        <a:bodyPr/>
        <a:lstStyle/>
        <a:p>
          <a:endParaRPr lang="ru-RU"/>
        </a:p>
      </dgm:t>
    </dgm:pt>
    <dgm:pt modelId="{4E25DF32-2D5D-46D4-AA4E-3F8475CF432F}" type="pres">
      <dgm:prSet presAssocID="{98C97CE7-3CED-4116-AC71-18D037A9DA3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E9031A4-C757-49D8-B1D7-A690CC3BE6EB}" type="pres">
      <dgm:prSet presAssocID="{99C6EF08-670D-4CD9-B10F-BB0A7ED6CFA2}" presName="linNode" presStyleCnt="0"/>
      <dgm:spPr/>
    </dgm:pt>
    <dgm:pt modelId="{B151A060-ACD3-4DB9-B0E1-5CAA08765DDD}" type="pres">
      <dgm:prSet presAssocID="{99C6EF08-670D-4CD9-B10F-BB0A7ED6CFA2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36405C-7B62-4587-A0A0-0903423D3203}" type="pres">
      <dgm:prSet presAssocID="{99C6EF08-670D-4CD9-B10F-BB0A7ED6CFA2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058FA9-C911-4A46-A9BB-FE2C3D59BFA5}" type="pres">
      <dgm:prSet presAssocID="{A735CCB0-E19E-48E7-8D0D-A2F5FE7FEBB7}" presName="spacing" presStyleCnt="0"/>
      <dgm:spPr/>
    </dgm:pt>
    <dgm:pt modelId="{CB50D309-6999-41E0-9E47-20D56749845F}" type="pres">
      <dgm:prSet presAssocID="{560440EA-43C2-4100-93ED-77C4E22F2290}" presName="linNode" presStyleCnt="0"/>
      <dgm:spPr/>
    </dgm:pt>
    <dgm:pt modelId="{9C31BDD0-190E-4A82-A6F0-3BCB7E84BD25}" type="pres">
      <dgm:prSet presAssocID="{560440EA-43C2-4100-93ED-77C4E22F229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3C96FE-B676-44C4-BF50-621CD1AE5251}" type="pres">
      <dgm:prSet presAssocID="{560440EA-43C2-4100-93ED-77C4E22F229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4D12B6-246E-4DA5-84DE-2F2AA264551C}" srcId="{98C97CE7-3CED-4116-AC71-18D037A9DA36}" destId="{99C6EF08-670D-4CD9-B10F-BB0A7ED6CFA2}" srcOrd="0" destOrd="0" parTransId="{B39A6341-7BF7-4A1F-A0DC-CD22C9B44F94}" sibTransId="{A735CCB0-E19E-48E7-8D0D-A2F5FE7FEBB7}"/>
    <dgm:cxn modelId="{3066AEC4-72E3-4624-B499-0DACC95EC93C}" type="presOf" srcId="{560440EA-43C2-4100-93ED-77C4E22F2290}" destId="{9C31BDD0-190E-4A82-A6F0-3BCB7E84BD25}" srcOrd="0" destOrd="0" presId="urn:microsoft.com/office/officeart/2005/8/layout/vList6"/>
    <dgm:cxn modelId="{17678988-BAC9-4F52-BA47-F897B405AB63}" type="presOf" srcId="{99C6EF08-670D-4CD9-B10F-BB0A7ED6CFA2}" destId="{B151A060-ACD3-4DB9-B0E1-5CAA08765DDD}" srcOrd="0" destOrd="0" presId="urn:microsoft.com/office/officeart/2005/8/layout/vList6"/>
    <dgm:cxn modelId="{184CAABE-E427-46D3-9ADE-1075327153AF}" type="presOf" srcId="{8284A6F4-2410-44A6-A184-BC8ADBDFF79B}" destId="{5336405C-7B62-4587-A0A0-0903423D3203}" srcOrd="0" destOrd="2" presId="urn:microsoft.com/office/officeart/2005/8/layout/vList6"/>
    <dgm:cxn modelId="{0F1EC9EC-6080-457C-BE1C-0D83BB4FC445}" srcId="{99C6EF08-670D-4CD9-B10F-BB0A7ED6CFA2}" destId="{F1A0CC3B-2411-4A12-A9CD-BCBAD1648F50}" srcOrd="0" destOrd="0" parTransId="{1B7D572F-7652-4602-9AEE-BAF095314A79}" sibTransId="{E589E56D-970F-49F4-88E7-11A6CA0A7934}"/>
    <dgm:cxn modelId="{8A794B85-C75C-4B01-B667-3E35CD35D3DA}" type="presOf" srcId="{F1A0CC3B-2411-4A12-A9CD-BCBAD1648F50}" destId="{5336405C-7B62-4587-A0A0-0903423D3203}" srcOrd="0" destOrd="0" presId="urn:microsoft.com/office/officeart/2005/8/layout/vList6"/>
    <dgm:cxn modelId="{51A08ED6-9740-4E64-A987-5DC60708F9F4}" type="presOf" srcId="{4997CF70-4E5A-415F-9286-A54A41584125}" destId="{5336405C-7B62-4587-A0A0-0903423D3203}" srcOrd="0" destOrd="1" presId="urn:microsoft.com/office/officeart/2005/8/layout/vList6"/>
    <dgm:cxn modelId="{1D5E73E5-1A49-481A-ACBE-81E164883C32}" srcId="{560440EA-43C2-4100-93ED-77C4E22F2290}" destId="{E9ED0737-BFE4-4783-9ECA-18A8AB77104F}" srcOrd="1" destOrd="0" parTransId="{BC9C9B2B-384D-4410-81B4-D95AA7A9CDEF}" sibTransId="{76B5AB00-457F-4DA6-B6D2-45BC2F29349D}"/>
    <dgm:cxn modelId="{0651CDC9-1710-40CE-8CCF-073CB1A9A401}" type="presOf" srcId="{8DDD79E6-ADFF-43FB-97CA-8CAFF54FE55B}" destId="{E43C96FE-B676-44C4-BF50-621CD1AE5251}" srcOrd="0" destOrd="0" presId="urn:microsoft.com/office/officeart/2005/8/layout/vList6"/>
    <dgm:cxn modelId="{A63FB2A7-344E-4758-8C83-F60F72F34ED2}" srcId="{560440EA-43C2-4100-93ED-77C4E22F2290}" destId="{FC133E51-8211-4DF0-B491-87400C9E57B0}" srcOrd="2" destOrd="0" parTransId="{5D9DD00B-4A3A-470B-B209-6BEB7349E286}" sibTransId="{F23C695A-08D4-4F84-97EA-3D0C41D627F7}"/>
    <dgm:cxn modelId="{19ACC742-BAA2-4E55-B02D-CFE162FD6DBF}" srcId="{560440EA-43C2-4100-93ED-77C4E22F2290}" destId="{8DDD79E6-ADFF-43FB-97CA-8CAFF54FE55B}" srcOrd="0" destOrd="0" parTransId="{B30EE163-24F3-4A9C-BEBC-7592AA4A6C4E}" sibTransId="{4E51C0B6-9664-43BD-A578-B13000F360F2}"/>
    <dgm:cxn modelId="{E28063E8-42D0-4690-8209-6CFEF4F50DCA}" srcId="{99C6EF08-670D-4CD9-B10F-BB0A7ED6CFA2}" destId="{8284A6F4-2410-44A6-A184-BC8ADBDFF79B}" srcOrd="2" destOrd="0" parTransId="{40C37666-8948-40EC-A00D-F745502ADFA3}" sibTransId="{01AE2475-0B9C-43AD-B4E0-ECE40D6F9252}"/>
    <dgm:cxn modelId="{20545B5B-9AB6-4A17-9A39-7C91E06ADF29}" srcId="{98C97CE7-3CED-4116-AC71-18D037A9DA36}" destId="{560440EA-43C2-4100-93ED-77C4E22F2290}" srcOrd="1" destOrd="0" parTransId="{581AF453-31BB-4C03-8D91-FDBB4CC8A723}" sibTransId="{E9D6EF61-A32F-4ACC-8A53-E14CE1129FC0}"/>
    <dgm:cxn modelId="{A9D8A019-4A6F-442B-B08A-A63A36FA73DC}" type="presOf" srcId="{98C97CE7-3CED-4116-AC71-18D037A9DA36}" destId="{4E25DF32-2D5D-46D4-AA4E-3F8475CF432F}" srcOrd="0" destOrd="0" presId="urn:microsoft.com/office/officeart/2005/8/layout/vList6"/>
    <dgm:cxn modelId="{F1D14CF9-FD22-4EA3-BE41-3AF2D1CEEC9C}" type="presOf" srcId="{FC133E51-8211-4DF0-B491-87400C9E57B0}" destId="{E43C96FE-B676-44C4-BF50-621CD1AE5251}" srcOrd="0" destOrd="2" presId="urn:microsoft.com/office/officeart/2005/8/layout/vList6"/>
    <dgm:cxn modelId="{111F405D-B129-42AA-BD84-20ADD3F83488}" type="presOf" srcId="{E9ED0737-BFE4-4783-9ECA-18A8AB77104F}" destId="{E43C96FE-B676-44C4-BF50-621CD1AE5251}" srcOrd="0" destOrd="1" presId="urn:microsoft.com/office/officeart/2005/8/layout/vList6"/>
    <dgm:cxn modelId="{AECCE582-5C42-4AF0-BB8B-90491DD93751}" srcId="{99C6EF08-670D-4CD9-B10F-BB0A7ED6CFA2}" destId="{4997CF70-4E5A-415F-9286-A54A41584125}" srcOrd="1" destOrd="0" parTransId="{F3DB9152-F425-4489-9A3D-E12B4300FF13}" sibTransId="{75DBE6B6-6D7B-48DE-8187-5E6FA0244936}"/>
    <dgm:cxn modelId="{70C59F3A-D202-464A-A7B6-E06D5D764580}" type="presParOf" srcId="{4E25DF32-2D5D-46D4-AA4E-3F8475CF432F}" destId="{FE9031A4-C757-49D8-B1D7-A690CC3BE6EB}" srcOrd="0" destOrd="0" presId="urn:microsoft.com/office/officeart/2005/8/layout/vList6"/>
    <dgm:cxn modelId="{28D9B249-B863-4DF8-818E-8DFAA1838DB0}" type="presParOf" srcId="{FE9031A4-C757-49D8-B1D7-A690CC3BE6EB}" destId="{B151A060-ACD3-4DB9-B0E1-5CAA08765DDD}" srcOrd="0" destOrd="0" presId="urn:microsoft.com/office/officeart/2005/8/layout/vList6"/>
    <dgm:cxn modelId="{80A60134-9883-4A01-A0D9-0AACD1F81C86}" type="presParOf" srcId="{FE9031A4-C757-49D8-B1D7-A690CC3BE6EB}" destId="{5336405C-7B62-4587-A0A0-0903423D3203}" srcOrd="1" destOrd="0" presId="urn:microsoft.com/office/officeart/2005/8/layout/vList6"/>
    <dgm:cxn modelId="{3379C83A-8AF8-423B-9B8B-B0990455E1E4}" type="presParOf" srcId="{4E25DF32-2D5D-46D4-AA4E-3F8475CF432F}" destId="{7F058FA9-C911-4A46-A9BB-FE2C3D59BFA5}" srcOrd="1" destOrd="0" presId="urn:microsoft.com/office/officeart/2005/8/layout/vList6"/>
    <dgm:cxn modelId="{4B13E1CF-A626-496B-A1E9-5F631124F4E4}" type="presParOf" srcId="{4E25DF32-2D5D-46D4-AA4E-3F8475CF432F}" destId="{CB50D309-6999-41E0-9E47-20D56749845F}" srcOrd="2" destOrd="0" presId="urn:microsoft.com/office/officeart/2005/8/layout/vList6"/>
    <dgm:cxn modelId="{94A8B669-D5DB-4FAC-AE9B-967F353CC3BE}" type="presParOf" srcId="{CB50D309-6999-41E0-9E47-20D56749845F}" destId="{9C31BDD0-190E-4A82-A6F0-3BCB7E84BD25}" srcOrd="0" destOrd="0" presId="urn:microsoft.com/office/officeart/2005/8/layout/vList6"/>
    <dgm:cxn modelId="{40573282-ADFA-43DD-9411-56216F1773E2}" type="presParOf" srcId="{CB50D309-6999-41E0-9E47-20D56749845F}" destId="{E43C96FE-B676-44C4-BF50-621CD1AE525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08890B-A85E-42DE-ABA6-0A8067485A3E}" type="doc">
      <dgm:prSet loTypeId="urn:microsoft.com/office/officeart/2005/8/layout/vProcess5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E72E9BE9-04BD-46C6-ABEB-7749864934DE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ПОВЫШЕНИЕ УРОВНЯ ЗАЩИТЫ РАБОТНИКОВ ПУТЕМ ЗАКРЕПЛЕНИЯ МИНИМАЛЬНЫХ ОБЪЕМОВ ГАРАНТИЙ И КОМПЕНСАЦИЙ В ТРУДОВОМ КОДЕКСЕ РОССИЙСКОЙ ФЕДЕРАЦИИ</a:t>
          </a:r>
          <a:endParaRPr lang="ru-RU" dirty="0" smtClean="0"/>
        </a:p>
        <a:p>
          <a:endParaRPr lang="ru-RU" dirty="0"/>
        </a:p>
      </dgm:t>
    </dgm:pt>
    <dgm:pt modelId="{847D592C-DF84-4402-891B-6C55FBADEAC9}" type="parTrans" cxnId="{7011F16B-9F2A-4DB2-9D2D-BC41C6232AA3}">
      <dgm:prSet/>
      <dgm:spPr/>
      <dgm:t>
        <a:bodyPr/>
        <a:lstStyle/>
        <a:p>
          <a:endParaRPr lang="ru-RU"/>
        </a:p>
      </dgm:t>
    </dgm:pt>
    <dgm:pt modelId="{7D6E8154-6D94-4159-8260-3E410E61402A}" type="sibTrans" cxnId="{7011F16B-9F2A-4DB2-9D2D-BC41C6232AA3}">
      <dgm:prSet/>
      <dgm:spPr/>
      <dgm:t>
        <a:bodyPr/>
        <a:lstStyle/>
        <a:p>
          <a:endParaRPr lang="ru-RU"/>
        </a:p>
      </dgm:t>
    </dgm:pt>
    <dgm:pt modelId="{27B6476F-A067-49A1-A7A2-86FA3785F102}">
      <dgm:prSet phldrT="[Текст]"/>
      <dgm:spPr/>
      <dgm:t>
        <a:bodyPr/>
        <a:lstStyle/>
        <a:p>
          <a:r>
            <a:rPr lang="ru-RU" b="1" dirty="0" smtClean="0"/>
            <a:t>ПОВЫШЕНИЕ УРОВНЯ ЗАЩИТЫ ПРАВ РАБОТНИКОВ ЗА СЧЕТ </a:t>
          </a:r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АКТИВИЗАЦИИ</a:t>
          </a:r>
          <a:r>
            <a:rPr lang="ru-RU" b="1" dirty="0" smtClean="0"/>
            <a:t> ДЕЯТЕЛЬНОСТИ СОЦИАЛЬНЫХ ПАРТНЕРОВ В РАМКАХ ОТРАСЛЕВЫХ И КОЛЛЕКТИВНЫХ ПЕРЕГОВОРОВ</a:t>
          </a:r>
        </a:p>
      </dgm:t>
    </dgm:pt>
    <dgm:pt modelId="{52040383-70F3-4FAA-99EF-AA51F1DA7350}" type="parTrans" cxnId="{8F502234-43A5-4210-AF4B-A7DA6723F9A2}">
      <dgm:prSet/>
      <dgm:spPr/>
      <dgm:t>
        <a:bodyPr/>
        <a:lstStyle/>
        <a:p>
          <a:endParaRPr lang="ru-RU"/>
        </a:p>
      </dgm:t>
    </dgm:pt>
    <dgm:pt modelId="{0FC3E33B-7DC2-4F53-B80C-235E314A394E}" type="sibTrans" cxnId="{8F502234-43A5-4210-AF4B-A7DA6723F9A2}">
      <dgm:prSet/>
      <dgm:spPr/>
      <dgm:t>
        <a:bodyPr/>
        <a:lstStyle/>
        <a:p>
          <a:endParaRPr lang="ru-RU"/>
        </a:p>
      </dgm:t>
    </dgm:pt>
    <dgm:pt modelId="{DDBD80BA-BC8A-47B6-9BA7-6FDC283C1EED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ПОПРАВКИ В ТРУДОВОЙ КОДЕКС РОССИЙСКОЙ ФЕДЕРАЦИИ ПРЕДУСМАТРИВАЮТ ВОЗМОЖНОСТЬ ДИФФЕРЕНЦИРОВАННОГО УСТАНОВЛЕНИЯ ПРЕДУСМОТРЕННЫХ ЗАКОНОДАТЕЛЬСТВОМ ГАРАНТИЙ И КОМПЕНСАЦИЙ</a:t>
          </a:r>
          <a:endParaRPr lang="ru-RU" dirty="0" smtClean="0"/>
        </a:p>
      </dgm:t>
    </dgm:pt>
    <dgm:pt modelId="{4E16470B-1AB8-4068-9F35-BD01BE855239}" type="parTrans" cxnId="{48F88F20-022F-4466-BE4A-070845C14B96}">
      <dgm:prSet/>
      <dgm:spPr/>
      <dgm:t>
        <a:bodyPr/>
        <a:lstStyle/>
        <a:p>
          <a:endParaRPr lang="ru-RU"/>
        </a:p>
      </dgm:t>
    </dgm:pt>
    <dgm:pt modelId="{73E2C17A-BD34-4AF5-94D2-1BBDAB10FC60}" type="sibTrans" cxnId="{48F88F20-022F-4466-BE4A-070845C14B96}">
      <dgm:prSet/>
      <dgm:spPr/>
      <dgm:t>
        <a:bodyPr/>
        <a:lstStyle/>
        <a:p>
          <a:endParaRPr lang="ru-RU"/>
        </a:p>
      </dgm:t>
    </dgm:pt>
    <dgm:pt modelId="{CE3E7752-4DD1-4554-B6B3-913FCD9A97C6}" type="pres">
      <dgm:prSet presAssocID="{3408890B-A85E-42DE-ABA6-0A8067485A3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7A2B20-F76F-48B0-A666-0C3F18FCE95A}" type="pres">
      <dgm:prSet presAssocID="{3408890B-A85E-42DE-ABA6-0A8067485A3E}" presName="dummyMaxCanvas" presStyleCnt="0">
        <dgm:presLayoutVars/>
      </dgm:prSet>
      <dgm:spPr/>
    </dgm:pt>
    <dgm:pt modelId="{F5F8F201-7C3D-4F6F-822A-8CB3ED926D5D}" type="pres">
      <dgm:prSet presAssocID="{3408890B-A85E-42DE-ABA6-0A8067485A3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C83286-5422-4447-A375-F3175DCB2CC2}" type="pres">
      <dgm:prSet presAssocID="{3408890B-A85E-42DE-ABA6-0A8067485A3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A53162-AFE9-42BF-AE50-708B1970C759}" type="pres">
      <dgm:prSet presAssocID="{3408890B-A85E-42DE-ABA6-0A8067485A3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B3F69-7FB1-4FB0-A67C-D967A8463062}" type="pres">
      <dgm:prSet presAssocID="{3408890B-A85E-42DE-ABA6-0A8067485A3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C05E03-6A16-4B87-A60A-FF0A1B558D4E}" type="pres">
      <dgm:prSet presAssocID="{3408890B-A85E-42DE-ABA6-0A8067485A3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9EF6E7-3EF9-428B-80AF-91E029818399}" type="pres">
      <dgm:prSet presAssocID="{3408890B-A85E-42DE-ABA6-0A8067485A3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218E4-C502-44BA-B6A9-292EBE356550}" type="pres">
      <dgm:prSet presAssocID="{3408890B-A85E-42DE-ABA6-0A8067485A3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F16A01-84FA-4CE6-8F2D-B55092BF6D71}" type="pres">
      <dgm:prSet presAssocID="{3408890B-A85E-42DE-ABA6-0A8067485A3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11F16B-9F2A-4DB2-9D2D-BC41C6232AA3}" srcId="{3408890B-A85E-42DE-ABA6-0A8067485A3E}" destId="{E72E9BE9-04BD-46C6-ABEB-7749864934DE}" srcOrd="0" destOrd="0" parTransId="{847D592C-DF84-4402-891B-6C55FBADEAC9}" sibTransId="{7D6E8154-6D94-4159-8260-3E410E61402A}"/>
    <dgm:cxn modelId="{9EDD14D0-EAE3-4047-AFCA-57E75CBD83EC}" type="presOf" srcId="{DDBD80BA-BC8A-47B6-9BA7-6FDC283C1EED}" destId="{67F16A01-84FA-4CE6-8F2D-B55092BF6D71}" srcOrd="1" destOrd="0" presId="urn:microsoft.com/office/officeart/2005/8/layout/vProcess5"/>
    <dgm:cxn modelId="{5B325DF4-C1A3-4994-A5E2-E646C8BB6C78}" type="presOf" srcId="{3408890B-A85E-42DE-ABA6-0A8067485A3E}" destId="{CE3E7752-4DD1-4554-B6B3-913FCD9A97C6}" srcOrd="0" destOrd="0" presId="urn:microsoft.com/office/officeart/2005/8/layout/vProcess5"/>
    <dgm:cxn modelId="{94368553-D272-42FD-9FE5-C4F20E82082B}" type="presOf" srcId="{E72E9BE9-04BD-46C6-ABEB-7749864934DE}" destId="{F5F8F201-7C3D-4F6F-822A-8CB3ED926D5D}" srcOrd="0" destOrd="0" presId="urn:microsoft.com/office/officeart/2005/8/layout/vProcess5"/>
    <dgm:cxn modelId="{A2C2061F-250D-4842-AF4B-6E57116C742D}" type="presOf" srcId="{E72E9BE9-04BD-46C6-ABEB-7749864934DE}" destId="{409EF6E7-3EF9-428B-80AF-91E029818399}" srcOrd="1" destOrd="0" presId="urn:microsoft.com/office/officeart/2005/8/layout/vProcess5"/>
    <dgm:cxn modelId="{2C9D1FBF-D4C2-40C6-A23A-555878F762D2}" type="presOf" srcId="{0FC3E33B-7DC2-4F53-B80C-235E314A394E}" destId="{B1C05E03-6A16-4B87-A60A-FF0A1B558D4E}" srcOrd="0" destOrd="0" presId="urn:microsoft.com/office/officeart/2005/8/layout/vProcess5"/>
    <dgm:cxn modelId="{8F502234-43A5-4210-AF4B-A7DA6723F9A2}" srcId="{3408890B-A85E-42DE-ABA6-0A8067485A3E}" destId="{27B6476F-A067-49A1-A7A2-86FA3785F102}" srcOrd="1" destOrd="0" parTransId="{52040383-70F3-4FAA-99EF-AA51F1DA7350}" sibTransId="{0FC3E33B-7DC2-4F53-B80C-235E314A394E}"/>
    <dgm:cxn modelId="{F377C8FF-1FB2-4359-8D38-F2A87F084DF8}" type="presOf" srcId="{7D6E8154-6D94-4159-8260-3E410E61402A}" destId="{9CFB3F69-7FB1-4FB0-A67C-D967A8463062}" srcOrd="0" destOrd="0" presId="urn:microsoft.com/office/officeart/2005/8/layout/vProcess5"/>
    <dgm:cxn modelId="{C12F1E9A-7919-4F10-B3ED-711816B32221}" type="presOf" srcId="{DDBD80BA-BC8A-47B6-9BA7-6FDC283C1EED}" destId="{2FA53162-AFE9-42BF-AE50-708B1970C759}" srcOrd="0" destOrd="0" presId="urn:microsoft.com/office/officeart/2005/8/layout/vProcess5"/>
    <dgm:cxn modelId="{14220AF5-D627-492F-96F4-73A3F42BAAA1}" type="presOf" srcId="{27B6476F-A067-49A1-A7A2-86FA3785F102}" destId="{F7B218E4-C502-44BA-B6A9-292EBE356550}" srcOrd="1" destOrd="0" presId="urn:microsoft.com/office/officeart/2005/8/layout/vProcess5"/>
    <dgm:cxn modelId="{447DB432-C67E-491D-88A5-64C76A3B7C18}" type="presOf" srcId="{27B6476F-A067-49A1-A7A2-86FA3785F102}" destId="{85C83286-5422-4447-A375-F3175DCB2CC2}" srcOrd="0" destOrd="0" presId="urn:microsoft.com/office/officeart/2005/8/layout/vProcess5"/>
    <dgm:cxn modelId="{48F88F20-022F-4466-BE4A-070845C14B96}" srcId="{3408890B-A85E-42DE-ABA6-0A8067485A3E}" destId="{DDBD80BA-BC8A-47B6-9BA7-6FDC283C1EED}" srcOrd="2" destOrd="0" parTransId="{4E16470B-1AB8-4068-9F35-BD01BE855239}" sibTransId="{73E2C17A-BD34-4AF5-94D2-1BBDAB10FC60}"/>
    <dgm:cxn modelId="{F9F257B7-8CDF-4F1D-A3F9-E6D0C835F7E3}" type="presParOf" srcId="{CE3E7752-4DD1-4554-B6B3-913FCD9A97C6}" destId="{B77A2B20-F76F-48B0-A666-0C3F18FCE95A}" srcOrd="0" destOrd="0" presId="urn:microsoft.com/office/officeart/2005/8/layout/vProcess5"/>
    <dgm:cxn modelId="{27ADCFB5-3231-49FB-8B02-8FFD355465EB}" type="presParOf" srcId="{CE3E7752-4DD1-4554-B6B3-913FCD9A97C6}" destId="{F5F8F201-7C3D-4F6F-822A-8CB3ED926D5D}" srcOrd="1" destOrd="0" presId="urn:microsoft.com/office/officeart/2005/8/layout/vProcess5"/>
    <dgm:cxn modelId="{69544F78-F2CA-4010-9DFA-E0FBA9370BC3}" type="presParOf" srcId="{CE3E7752-4DD1-4554-B6B3-913FCD9A97C6}" destId="{85C83286-5422-4447-A375-F3175DCB2CC2}" srcOrd="2" destOrd="0" presId="urn:microsoft.com/office/officeart/2005/8/layout/vProcess5"/>
    <dgm:cxn modelId="{3E15E8F2-32EE-4642-8652-8C9A453EDB15}" type="presParOf" srcId="{CE3E7752-4DD1-4554-B6B3-913FCD9A97C6}" destId="{2FA53162-AFE9-42BF-AE50-708B1970C759}" srcOrd="3" destOrd="0" presId="urn:microsoft.com/office/officeart/2005/8/layout/vProcess5"/>
    <dgm:cxn modelId="{0F202669-E123-4354-9EF3-453B78348783}" type="presParOf" srcId="{CE3E7752-4DD1-4554-B6B3-913FCD9A97C6}" destId="{9CFB3F69-7FB1-4FB0-A67C-D967A8463062}" srcOrd="4" destOrd="0" presId="urn:microsoft.com/office/officeart/2005/8/layout/vProcess5"/>
    <dgm:cxn modelId="{55F4C5AF-8827-4172-BAB9-F2D7A6834E73}" type="presParOf" srcId="{CE3E7752-4DD1-4554-B6B3-913FCD9A97C6}" destId="{B1C05E03-6A16-4B87-A60A-FF0A1B558D4E}" srcOrd="5" destOrd="0" presId="urn:microsoft.com/office/officeart/2005/8/layout/vProcess5"/>
    <dgm:cxn modelId="{62061901-8F9F-4ECA-8C56-83F70B3E1417}" type="presParOf" srcId="{CE3E7752-4DD1-4554-B6B3-913FCD9A97C6}" destId="{409EF6E7-3EF9-428B-80AF-91E029818399}" srcOrd="6" destOrd="0" presId="urn:microsoft.com/office/officeart/2005/8/layout/vProcess5"/>
    <dgm:cxn modelId="{C7FF948F-2905-4118-8486-D3A76ACDE400}" type="presParOf" srcId="{CE3E7752-4DD1-4554-B6B3-913FCD9A97C6}" destId="{F7B218E4-C502-44BA-B6A9-292EBE356550}" srcOrd="7" destOrd="0" presId="urn:microsoft.com/office/officeart/2005/8/layout/vProcess5"/>
    <dgm:cxn modelId="{B71C25DE-BDA8-4446-BEB1-C88ABBD0E901}" type="presParOf" srcId="{CE3E7752-4DD1-4554-B6B3-913FCD9A97C6}" destId="{67F16A01-84FA-4CE6-8F2D-B55092BF6D71}" srcOrd="8" destOrd="0" presId="urn:microsoft.com/office/officeart/2005/8/layout/vProcess5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9BFD0B-F346-491E-8E80-982B1AED9BD5}" type="doc">
      <dgm:prSet loTypeId="urn:microsoft.com/office/officeart/2005/8/layout/matrix1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2F90DF8-E9C1-415B-AE04-933EB25E894D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2"/>
              </a:solidFill>
            </a:rPr>
            <a:t>Комиссия по проведению специальной оценки условий труда</a:t>
          </a:r>
          <a:endParaRPr lang="ru-RU" sz="2400" b="1" dirty="0">
            <a:solidFill>
              <a:schemeClr val="tx2"/>
            </a:solidFill>
          </a:endParaRPr>
        </a:p>
      </dgm:t>
    </dgm:pt>
    <dgm:pt modelId="{34FBC35E-F47A-44DF-AC15-00CABDACA983}" type="parTrans" cxnId="{9D3E2C40-0E96-44FA-AED8-D0892AEA2F6B}">
      <dgm:prSet/>
      <dgm:spPr/>
      <dgm:t>
        <a:bodyPr/>
        <a:lstStyle/>
        <a:p>
          <a:endParaRPr lang="ru-RU" sz="1800"/>
        </a:p>
      </dgm:t>
    </dgm:pt>
    <dgm:pt modelId="{5FE4CC3B-046D-4F9C-BF88-6D4C16D39D32}" type="sibTrans" cxnId="{9D3E2C40-0E96-44FA-AED8-D0892AEA2F6B}">
      <dgm:prSet/>
      <dgm:spPr/>
      <dgm:t>
        <a:bodyPr/>
        <a:lstStyle/>
        <a:p>
          <a:endParaRPr lang="ru-RU" sz="1800"/>
        </a:p>
      </dgm:t>
    </dgm:pt>
    <dgm:pt modelId="{78FB3EFE-F9D3-4C70-AC69-9DA9F9F989EC}">
      <dgm:prSet phldrT="[Текст]" custT="1"/>
      <dgm:spPr>
        <a:noFill/>
      </dgm:spPr>
      <dgm:t>
        <a:bodyPr/>
        <a:lstStyle/>
        <a:p>
          <a:endParaRPr lang="ru-RU" sz="1800" dirty="0">
            <a:solidFill>
              <a:schemeClr val="tx2"/>
            </a:solidFill>
          </a:endParaRPr>
        </a:p>
      </dgm:t>
    </dgm:pt>
    <dgm:pt modelId="{9E33E17A-B2EF-46B1-8A28-459359DD71A0}" type="parTrans" cxnId="{AFAEF58E-D771-47AE-BAD4-84540AE4909B}">
      <dgm:prSet/>
      <dgm:spPr/>
      <dgm:t>
        <a:bodyPr/>
        <a:lstStyle/>
        <a:p>
          <a:endParaRPr lang="ru-RU" sz="1800"/>
        </a:p>
      </dgm:t>
    </dgm:pt>
    <dgm:pt modelId="{907BD10A-804B-4EA3-AA5A-635A9FD1106B}" type="sibTrans" cxnId="{AFAEF58E-D771-47AE-BAD4-84540AE4909B}">
      <dgm:prSet/>
      <dgm:spPr/>
      <dgm:t>
        <a:bodyPr/>
        <a:lstStyle/>
        <a:p>
          <a:endParaRPr lang="ru-RU" sz="1800"/>
        </a:p>
      </dgm:t>
    </dgm:pt>
    <dgm:pt modelId="{4D4CF799-B8A5-418E-8F8F-89456D6AAE65}">
      <dgm:prSet phldrT="[Текст]" custT="1"/>
      <dgm:spPr>
        <a:solidFill>
          <a:schemeClr val="accent1">
            <a:lumMod val="40000"/>
            <a:lumOff val="60000"/>
            <a:alpha val="7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tx2"/>
              </a:solidFill>
            </a:rPr>
            <a:t>Работодатель (председатель комиссии), его представители, включая специалиста по охране труда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solidFill>
              <a:schemeClr val="tx2"/>
            </a:solidFill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/>
        </a:p>
      </dgm:t>
    </dgm:pt>
    <dgm:pt modelId="{932F683D-C0E3-481D-A504-477B9B1047BA}" type="parTrans" cxnId="{D773920B-F67D-4B00-ACFA-4280C5A66CF6}">
      <dgm:prSet/>
      <dgm:spPr/>
      <dgm:t>
        <a:bodyPr/>
        <a:lstStyle/>
        <a:p>
          <a:endParaRPr lang="ru-RU" sz="1800"/>
        </a:p>
      </dgm:t>
    </dgm:pt>
    <dgm:pt modelId="{BC1AE6E9-236A-4CAB-ABE9-7BD77F8ECBC1}" type="sibTrans" cxnId="{D773920B-F67D-4B00-ACFA-4280C5A66CF6}">
      <dgm:prSet/>
      <dgm:spPr/>
      <dgm:t>
        <a:bodyPr/>
        <a:lstStyle/>
        <a:p>
          <a:endParaRPr lang="ru-RU" sz="1800"/>
        </a:p>
      </dgm:t>
    </dgm:pt>
    <dgm:pt modelId="{D0186C0C-39C2-4B79-9BA0-E3B464698940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2"/>
              </a:solidFill>
            </a:rPr>
            <a:t>Представитель организации или специалист, привлекаемые работодателем по договору гражданско-правового характера для осуществления функций службы охраны труда или специалиста по охране труда (для субъектов малого предпринимательства)</a:t>
          </a:r>
        </a:p>
        <a:p>
          <a:endParaRPr lang="ru-RU" sz="1800" dirty="0" smtClean="0">
            <a:solidFill>
              <a:schemeClr val="tx2"/>
            </a:solidFill>
          </a:endParaRPr>
        </a:p>
        <a:p>
          <a:endParaRPr lang="ru-RU" sz="1800" dirty="0">
            <a:solidFill>
              <a:schemeClr val="tx2"/>
            </a:solidFill>
          </a:endParaRPr>
        </a:p>
      </dgm:t>
    </dgm:pt>
    <dgm:pt modelId="{8E4D6C25-9506-444A-8E51-DA2687998787}" type="parTrans" cxnId="{0F1A3AFE-D809-4065-83D8-B7B9C60EE46F}">
      <dgm:prSet/>
      <dgm:spPr/>
      <dgm:t>
        <a:bodyPr/>
        <a:lstStyle/>
        <a:p>
          <a:endParaRPr lang="ru-RU" sz="1800"/>
        </a:p>
      </dgm:t>
    </dgm:pt>
    <dgm:pt modelId="{92174890-29A4-4D0A-B10E-34003F088E31}" type="sibTrans" cxnId="{0F1A3AFE-D809-4065-83D8-B7B9C60EE46F}">
      <dgm:prSet/>
      <dgm:spPr/>
      <dgm:t>
        <a:bodyPr/>
        <a:lstStyle/>
        <a:p>
          <a:endParaRPr lang="ru-RU" sz="1800"/>
        </a:p>
      </dgm:t>
    </dgm:pt>
    <dgm:pt modelId="{9BF4C27A-03EC-4EE2-BF02-C4A1BB9F3F2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Представители профсоюза или иного представительного органа работников (при наличии)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/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85051DAA-3FB4-43F9-95AD-814C15DD316A}" type="parTrans" cxnId="{2EFC5492-86EC-4D9D-8D2C-FE6B4DB9FF01}">
      <dgm:prSet/>
      <dgm:spPr/>
      <dgm:t>
        <a:bodyPr/>
        <a:lstStyle/>
        <a:p>
          <a:endParaRPr lang="ru-RU"/>
        </a:p>
      </dgm:t>
    </dgm:pt>
    <dgm:pt modelId="{5301E155-07A7-41F7-AEB5-B1B8DF467288}" type="sibTrans" cxnId="{2EFC5492-86EC-4D9D-8D2C-FE6B4DB9FF01}">
      <dgm:prSet/>
      <dgm:spPr/>
      <dgm:t>
        <a:bodyPr/>
        <a:lstStyle/>
        <a:p>
          <a:endParaRPr lang="ru-RU"/>
        </a:p>
      </dgm:t>
    </dgm:pt>
    <dgm:pt modelId="{4C54A7A9-BDFB-460D-B607-D40114E2B6AE}" type="pres">
      <dgm:prSet presAssocID="{E99BFD0B-F346-491E-8E80-982B1AED9BD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F70B413-702D-4A50-87B8-2A17C695BC06}" type="pres">
      <dgm:prSet presAssocID="{E99BFD0B-F346-491E-8E80-982B1AED9BD5}" presName="matrix" presStyleCnt="0"/>
      <dgm:spPr/>
    </dgm:pt>
    <dgm:pt modelId="{C4C2DFB4-DDB5-494C-8A4D-97F0BA964B1E}" type="pres">
      <dgm:prSet presAssocID="{E99BFD0B-F346-491E-8E80-982B1AED9BD5}" presName="tile1" presStyleLbl="node1" presStyleIdx="0" presStyleCnt="4" custScaleX="96694" custLinFactNeighborX="23347"/>
      <dgm:spPr/>
      <dgm:t>
        <a:bodyPr/>
        <a:lstStyle/>
        <a:p>
          <a:endParaRPr lang="ru-RU"/>
        </a:p>
      </dgm:t>
    </dgm:pt>
    <dgm:pt modelId="{08B04C5F-7891-4CE0-A0C8-77B54131E034}" type="pres">
      <dgm:prSet presAssocID="{E99BFD0B-F346-491E-8E80-982B1AED9BD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CB0726-43BD-42EF-AC0C-06F010C52FDB}" type="pres">
      <dgm:prSet presAssocID="{E99BFD0B-F346-491E-8E80-982B1AED9BD5}" presName="tile2" presStyleLbl="node1" presStyleIdx="1" presStyleCnt="4" custScaleX="200000" custScaleY="101335" custLinFactNeighborX="-25000" custLinFactNeighborY="-2333"/>
      <dgm:spPr/>
      <dgm:t>
        <a:bodyPr/>
        <a:lstStyle/>
        <a:p>
          <a:endParaRPr lang="ru-RU"/>
        </a:p>
      </dgm:t>
    </dgm:pt>
    <dgm:pt modelId="{9FDFE358-E13C-4787-9E1C-4735A4E94624}" type="pres">
      <dgm:prSet presAssocID="{E99BFD0B-F346-491E-8E80-982B1AED9BD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D38997-6985-404B-AC04-667479442CB9}" type="pres">
      <dgm:prSet presAssocID="{E99BFD0B-F346-491E-8E80-982B1AED9BD5}" presName="tile3" presStyleLbl="node1" presStyleIdx="2" presStyleCnt="4" custScaleX="105372" custLinFactNeighborX="27996" custLinFactNeighborY="-1667"/>
      <dgm:spPr>
        <a:solidFill>
          <a:schemeClr val="accent1">
            <a:alpha val="70000"/>
          </a:schemeClr>
        </a:solidFill>
      </dgm:spPr>
      <dgm:t>
        <a:bodyPr/>
        <a:lstStyle/>
        <a:p>
          <a:endParaRPr lang="ru-RU"/>
        </a:p>
      </dgm:t>
    </dgm:pt>
    <dgm:pt modelId="{54F4703D-0547-4410-9092-E1C4E807164F}" type="pres">
      <dgm:prSet presAssocID="{E99BFD0B-F346-491E-8E80-982B1AED9BD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1ECB47-22A9-4B49-BDAB-8F54E823581A}" type="pres">
      <dgm:prSet presAssocID="{E99BFD0B-F346-491E-8E80-982B1AED9BD5}" presName="tile4" presStyleLbl="node1" presStyleIdx="3" presStyleCnt="4" custScaleX="95041" custScaleY="97333" custLinFactNeighborX="28306" custLinFactNeighborY="-334"/>
      <dgm:spPr/>
      <dgm:t>
        <a:bodyPr/>
        <a:lstStyle/>
        <a:p>
          <a:endParaRPr lang="ru-RU"/>
        </a:p>
      </dgm:t>
    </dgm:pt>
    <dgm:pt modelId="{0A42A234-E7C0-4789-9DDB-3D9D76F4A048}" type="pres">
      <dgm:prSet presAssocID="{E99BFD0B-F346-491E-8E80-982B1AED9BD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6E8963-AE2E-45C9-B32D-581B4B071207}" type="pres">
      <dgm:prSet presAssocID="{E99BFD0B-F346-491E-8E80-982B1AED9BD5}" presName="centerTile" presStyleLbl="fgShp" presStyleIdx="0" presStyleCnt="1" custScaleX="162534" custScaleY="134668" custLinFactNeighborX="0" custLinFactNeighborY="-4199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9D3E2C40-0E96-44FA-AED8-D0892AEA2F6B}" srcId="{E99BFD0B-F346-491E-8E80-982B1AED9BD5}" destId="{B2F90DF8-E9C1-415B-AE04-933EB25E894D}" srcOrd="0" destOrd="0" parTransId="{34FBC35E-F47A-44DF-AC15-00CABDACA983}" sibTransId="{5FE4CC3B-046D-4F9C-BF88-6D4C16D39D32}"/>
    <dgm:cxn modelId="{5576F089-4218-4E95-9D00-5961A02A3FB0}" type="presOf" srcId="{4D4CF799-B8A5-418E-8F8F-89456D6AAE65}" destId="{9FDFE358-E13C-4787-9E1C-4735A4E94624}" srcOrd="1" destOrd="0" presId="urn:microsoft.com/office/officeart/2005/8/layout/matrix1"/>
    <dgm:cxn modelId="{D988BFE9-E55F-4AFE-BEA1-8CA328070B48}" type="presOf" srcId="{E99BFD0B-F346-491E-8E80-982B1AED9BD5}" destId="{4C54A7A9-BDFB-460D-B607-D40114E2B6AE}" srcOrd="0" destOrd="0" presId="urn:microsoft.com/office/officeart/2005/8/layout/matrix1"/>
    <dgm:cxn modelId="{8929C188-8715-43CA-9C1E-DA5948FF8EF3}" type="presOf" srcId="{9BF4C27A-03EC-4EE2-BF02-C4A1BB9F3F2C}" destId="{C41ECB47-22A9-4B49-BDAB-8F54E823581A}" srcOrd="0" destOrd="0" presId="urn:microsoft.com/office/officeart/2005/8/layout/matrix1"/>
    <dgm:cxn modelId="{E022717F-BAC8-4A1F-AF39-176D105CAA29}" type="presOf" srcId="{4D4CF799-B8A5-418E-8F8F-89456D6AAE65}" destId="{F7CB0726-43BD-42EF-AC0C-06F010C52FDB}" srcOrd="0" destOrd="0" presId="urn:microsoft.com/office/officeart/2005/8/layout/matrix1"/>
    <dgm:cxn modelId="{D4947C6B-5B0F-45C8-B910-5DAF3AC822EA}" type="presOf" srcId="{D0186C0C-39C2-4B79-9BA0-E3B464698940}" destId="{E3D38997-6985-404B-AC04-667479442CB9}" srcOrd="0" destOrd="0" presId="urn:microsoft.com/office/officeart/2005/8/layout/matrix1"/>
    <dgm:cxn modelId="{0F1A3AFE-D809-4065-83D8-B7B9C60EE46F}" srcId="{B2F90DF8-E9C1-415B-AE04-933EB25E894D}" destId="{D0186C0C-39C2-4B79-9BA0-E3B464698940}" srcOrd="2" destOrd="0" parTransId="{8E4D6C25-9506-444A-8E51-DA2687998787}" sibTransId="{92174890-29A4-4D0A-B10E-34003F088E31}"/>
    <dgm:cxn modelId="{80AE990D-C2C8-46E1-AAFE-0A4CD3B91C55}" type="presOf" srcId="{9BF4C27A-03EC-4EE2-BF02-C4A1BB9F3F2C}" destId="{0A42A234-E7C0-4789-9DDB-3D9D76F4A048}" srcOrd="1" destOrd="0" presId="urn:microsoft.com/office/officeart/2005/8/layout/matrix1"/>
    <dgm:cxn modelId="{ECD22F2A-CF11-4CAC-B454-5A2D516C963F}" type="presOf" srcId="{B2F90DF8-E9C1-415B-AE04-933EB25E894D}" destId="{3F6E8963-AE2E-45C9-B32D-581B4B071207}" srcOrd="0" destOrd="0" presId="urn:microsoft.com/office/officeart/2005/8/layout/matrix1"/>
    <dgm:cxn modelId="{A3F7017E-BCE2-463D-A630-AA70B639AAA3}" type="presOf" srcId="{D0186C0C-39C2-4B79-9BA0-E3B464698940}" destId="{54F4703D-0547-4410-9092-E1C4E807164F}" srcOrd="1" destOrd="0" presId="urn:microsoft.com/office/officeart/2005/8/layout/matrix1"/>
    <dgm:cxn modelId="{A8BE9A7B-B2AA-4C38-BF51-919AE473DF18}" type="presOf" srcId="{78FB3EFE-F9D3-4C70-AC69-9DA9F9F989EC}" destId="{C4C2DFB4-DDB5-494C-8A4D-97F0BA964B1E}" srcOrd="0" destOrd="0" presId="urn:microsoft.com/office/officeart/2005/8/layout/matrix1"/>
    <dgm:cxn modelId="{DE824C24-FD89-45A6-A353-F2DC1246E3C8}" type="presOf" srcId="{78FB3EFE-F9D3-4C70-AC69-9DA9F9F989EC}" destId="{08B04C5F-7891-4CE0-A0C8-77B54131E034}" srcOrd="1" destOrd="0" presId="urn:microsoft.com/office/officeart/2005/8/layout/matrix1"/>
    <dgm:cxn modelId="{D773920B-F67D-4B00-ACFA-4280C5A66CF6}" srcId="{B2F90DF8-E9C1-415B-AE04-933EB25E894D}" destId="{4D4CF799-B8A5-418E-8F8F-89456D6AAE65}" srcOrd="1" destOrd="0" parTransId="{932F683D-C0E3-481D-A504-477B9B1047BA}" sibTransId="{BC1AE6E9-236A-4CAB-ABE9-7BD77F8ECBC1}"/>
    <dgm:cxn modelId="{2EFC5492-86EC-4D9D-8D2C-FE6B4DB9FF01}" srcId="{B2F90DF8-E9C1-415B-AE04-933EB25E894D}" destId="{9BF4C27A-03EC-4EE2-BF02-C4A1BB9F3F2C}" srcOrd="3" destOrd="0" parTransId="{85051DAA-3FB4-43F9-95AD-814C15DD316A}" sibTransId="{5301E155-07A7-41F7-AEB5-B1B8DF467288}"/>
    <dgm:cxn modelId="{AFAEF58E-D771-47AE-BAD4-84540AE4909B}" srcId="{B2F90DF8-E9C1-415B-AE04-933EB25E894D}" destId="{78FB3EFE-F9D3-4C70-AC69-9DA9F9F989EC}" srcOrd="0" destOrd="0" parTransId="{9E33E17A-B2EF-46B1-8A28-459359DD71A0}" sibTransId="{907BD10A-804B-4EA3-AA5A-635A9FD1106B}"/>
    <dgm:cxn modelId="{5C68AABD-CBDA-4600-A148-1960844FFBCD}" type="presParOf" srcId="{4C54A7A9-BDFB-460D-B607-D40114E2B6AE}" destId="{8F70B413-702D-4A50-87B8-2A17C695BC06}" srcOrd="0" destOrd="0" presId="urn:microsoft.com/office/officeart/2005/8/layout/matrix1"/>
    <dgm:cxn modelId="{16F66417-D13A-43EB-9A8F-647EC68B617C}" type="presParOf" srcId="{8F70B413-702D-4A50-87B8-2A17C695BC06}" destId="{C4C2DFB4-DDB5-494C-8A4D-97F0BA964B1E}" srcOrd="0" destOrd="0" presId="urn:microsoft.com/office/officeart/2005/8/layout/matrix1"/>
    <dgm:cxn modelId="{21A9020E-8373-4ED5-AA26-817E13117167}" type="presParOf" srcId="{8F70B413-702D-4A50-87B8-2A17C695BC06}" destId="{08B04C5F-7891-4CE0-A0C8-77B54131E034}" srcOrd="1" destOrd="0" presId="urn:microsoft.com/office/officeart/2005/8/layout/matrix1"/>
    <dgm:cxn modelId="{EBB0BA31-36DD-4BA8-9E68-CE0CC614FD2E}" type="presParOf" srcId="{8F70B413-702D-4A50-87B8-2A17C695BC06}" destId="{F7CB0726-43BD-42EF-AC0C-06F010C52FDB}" srcOrd="2" destOrd="0" presId="urn:microsoft.com/office/officeart/2005/8/layout/matrix1"/>
    <dgm:cxn modelId="{1D059FED-0BEB-4541-8BF7-8B289D23FBA1}" type="presParOf" srcId="{8F70B413-702D-4A50-87B8-2A17C695BC06}" destId="{9FDFE358-E13C-4787-9E1C-4735A4E94624}" srcOrd="3" destOrd="0" presId="urn:microsoft.com/office/officeart/2005/8/layout/matrix1"/>
    <dgm:cxn modelId="{B5A0B9FC-1209-4FB3-80E5-1BC420AC1986}" type="presParOf" srcId="{8F70B413-702D-4A50-87B8-2A17C695BC06}" destId="{E3D38997-6985-404B-AC04-667479442CB9}" srcOrd="4" destOrd="0" presId="urn:microsoft.com/office/officeart/2005/8/layout/matrix1"/>
    <dgm:cxn modelId="{485395A5-642D-4942-8CD3-3DF2553D9FCE}" type="presParOf" srcId="{8F70B413-702D-4A50-87B8-2A17C695BC06}" destId="{54F4703D-0547-4410-9092-E1C4E807164F}" srcOrd="5" destOrd="0" presId="urn:microsoft.com/office/officeart/2005/8/layout/matrix1"/>
    <dgm:cxn modelId="{4BDF312C-E84F-4FCA-808E-AFCAD7FE5156}" type="presParOf" srcId="{8F70B413-702D-4A50-87B8-2A17C695BC06}" destId="{C41ECB47-22A9-4B49-BDAB-8F54E823581A}" srcOrd="6" destOrd="0" presId="urn:microsoft.com/office/officeart/2005/8/layout/matrix1"/>
    <dgm:cxn modelId="{E8984D37-707F-4318-BEED-DFF26EB8A6A1}" type="presParOf" srcId="{8F70B413-702D-4A50-87B8-2A17C695BC06}" destId="{0A42A234-E7C0-4789-9DDB-3D9D76F4A048}" srcOrd="7" destOrd="0" presId="urn:microsoft.com/office/officeart/2005/8/layout/matrix1"/>
    <dgm:cxn modelId="{7D027907-E461-48FE-A0C4-C4618996A7ED}" type="presParOf" srcId="{4C54A7A9-BDFB-460D-B607-D40114E2B6AE}" destId="{3F6E8963-AE2E-45C9-B32D-581B4B07120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35549C-6B82-4A77-8560-07DB59FE4F34}" type="doc">
      <dgm:prSet loTypeId="urn:microsoft.com/office/officeart/2005/8/layout/pyramid2" loCatId="pyramid" qsTypeId="urn:microsoft.com/office/officeart/2005/8/quickstyle/3d4" qsCatId="3D" csTypeId="urn:microsoft.com/office/officeart/2005/8/colors/accent0_3" csCatId="mainScheme" phldr="1"/>
      <dgm:spPr/>
    </dgm:pt>
    <dgm:pt modelId="{CE862F01-7EB8-4AAA-8603-E92A0D9C03B8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 smtClean="0">
              <a:solidFill>
                <a:schemeClr val="tx2"/>
              </a:solidFill>
            </a:rPr>
            <a:t>Идентификация потенциально вредных и (или) опасных факторов производственной среды и трудового процесса</a:t>
          </a:r>
          <a:endParaRPr lang="ru-RU" sz="1800" b="0" dirty="0">
            <a:solidFill>
              <a:schemeClr val="tx2"/>
            </a:solidFill>
          </a:endParaRPr>
        </a:p>
      </dgm:t>
    </dgm:pt>
    <dgm:pt modelId="{C2EE1CA5-BD9C-40F7-A542-DD9DB00B7867}" type="parTrans" cxnId="{1789CFFE-A385-48E4-811D-E24DDA58B035}">
      <dgm:prSet/>
      <dgm:spPr/>
      <dgm:t>
        <a:bodyPr/>
        <a:lstStyle/>
        <a:p>
          <a:endParaRPr lang="ru-RU" b="0"/>
        </a:p>
      </dgm:t>
    </dgm:pt>
    <dgm:pt modelId="{3F95A944-3900-4F9F-BC48-8F06A83E7ADB}" type="sibTrans" cxnId="{1789CFFE-A385-48E4-811D-E24DDA58B035}">
      <dgm:prSet/>
      <dgm:spPr/>
      <dgm:t>
        <a:bodyPr/>
        <a:lstStyle/>
        <a:p>
          <a:endParaRPr lang="ru-RU" b="0"/>
        </a:p>
      </dgm:t>
    </dgm:pt>
    <dgm:pt modelId="{98066E0A-3E04-490B-965E-59CACC508036}">
      <dgm:prSet phldrT="[Текст]" custT="1"/>
      <dgm:spPr/>
      <dgm:t>
        <a:bodyPr/>
        <a:lstStyle/>
        <a:p>
          <a:pPr algn="l"/>
          <a:r>
            <a:rPr lang="ru-RU" sz="1800" b="0" dirty="0" smtClean="0">
              <a:solidFill>
                <a:schemeClr val="tx2"/>
              </a:solidFill>
            </a:rPr>
            <a:t>Отнесение условий труда на рабочих местах к классам (подклассам) условий труда по степени вредности или опасности по результатам проведения исследований (испытаний) и измерений идентифицированных потенциально вредных и (или) опасных факторов производственной среды и трудового процесса</a:t>
          </a:r>
          <a:endParaRPr lang="ru-RU" sz="1800" b="0" dirty="0">
            <a:solidFill>
              <a:schemeClr val="tx2"/>
            </a:solidFill>
          </a:endParaRPr>
        </a:p>
      </dgm:t>
    </dgm:pt>
    <dgm:pt modelId="{1B69D743-568F-4171-9E66-ABA7ED6EE74B}" type="parTrans" cxnId="{A6035DB9-0C28-4158-B5BA-90FE2DBA2957}">
      <dgm:prSet/>
      <dgm:spPr/>
      <dgm:t>
        <a:bodyPr/>
        <a:lstStyle/>
        <a:p>
          <a:endParaRPr lang="ru-RU" b="0"/>
        </a:p>
      </dgm:t>
    </dgm:pt>
    <dgm:pt modelId="{A7839CAA-6B3B-4BC2-8C99-12CCD1983EB5}" type="sibTrans" cxnId="{A6035DB9-0C28-4158-B5BA-90FE2DBA2957}">
      <dgm:prSet/>
      <dgm:spPr/>
      <dgm:t>
        <a:bodyPr/>
        <a:lstStyle/>
        <a:p>
          <a:endParaRPr lang="ru-RU" b="0"/>
        </a:p>
      </dgm:t>
    </dgm:pt>
    <dgm:pt modelId="{BA140531-381F-4173-A6A8-AD84F58152A8}">
      <dgm:prSet phldrT="[Текст]" custT="1"/>
      <dgm:spPr/>
      <dgm:t>
        <a:bodyPr/>
        <a:lstStyle/>
        <a:p>
          <a:pPr algn="l"/>
          <a:r>
            <a:rPr lang="ru-RU" sz="1800" b="0" dirty="0" smtClean="0">
              <a:solidFill>
                <a:schemeClr val="tx2"/>
              </a:solidFill>
            </a:rPr>
            <a:t>Оформление результатов специальной оценки условий труда</a:t>
          </a:r>
          <a:endParaRPr lang="ru-RU" sz="1800" b="0" dirty="0">
            <a:solidFill>
              <a:schemeClr val="tx2"/>
            </a:solidFill>
          </a:endParaRPr>
        </a:p>
      </dgm:t>
    </dgm:pt>
    <dgm:pt modelId="{56099000-C658-48EB-A76D-6BC4CD40CE7C}" type="parTrans" cxnId="{F1CD9656-8AD0-4E9B-B626-9A0908981C16}">
      <dgm:prSet/>
      <dgm:spPr/>
      <dgm:t>
        <a:bodyPr/>
        <a:lstStyle/>
        <a:p>
          <a:endParaRPr lang="ru-RU" b="0"/>
        </a:p>
      </dgm:t>
    </dgm:pt>
    <dgm:pt modelId="{0371EB18-0B0D-4F2A-9492-01802F597929}" type="sibTrans" cxnId="{F1CD9656-8AD0-4E9B-B626-9A0908981C16}">
      <dgm:prSet/>
      <dgm:spPr/>
      <dgm:t>
        <a:bodyPr/>
        <a:lstStyle/>
        <a:p>
          <a:endParaRPr lang="ru-RU" b="0"/>
        </a:p>
      </dgm:t>
    </dgm:pt>
    <dgm:pt modelId="{EDD08316-9A63-4543-9658-E0A54946018D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 smtClean="0">
              <a:solidFill>
                <a:schemeClr val="tx2"/>
              </a:solidFill>
            </a:rPr>
            <a:t>Исследование (испытание) и измерение идентифицированных потенциально вредных и (или) опасных факторов производственной среды и трудового процесса</a:t>
          </a:r>
          <a:endParaRPr lang="ru-RU" sz="1800" b="0" dirty="0">
            <a:solidFill>
              <a:schemeClr val="tx2"/>
            </a:solidFill>
          </a:endParaRPr>
        </a:p>
      </dgm:t>
    </dgm:pt>
    <dgm:pt modelId="{19EFEFFC-F706-4578-B400-9271D39B7ED2}" type="parTrans" cxnId="{A9672030-1E4D-4E0C-86E1-63C44B58AED2}">
      <dgm:prSet/>
      <dgm:spPr/>
      <dgm:t>
        <a:bodyPr/>
        <a:lstStyle/>
        <a:p>
          <a:endParaRPr lang="ru-RU" b="0"/>
        </a:p>
      </dgm:t>
    </dgm:pt>
    <dgm:pt modelId="{4573A6E2-04D7-4B52-A0EE-2E6881D6362B}" type="sibTrans" cxnId="{A9672030-1E4D-4E0C-86E1-63C44B58AED2}">
      <dgm:prSet/>
      <dgm:spPr/>
      <dgm:t>
        <a:bodyPr/>
        <a:lstStyle/>
        <a:p>
          <a:endParaRPr lang="ru-RU" b="0"/>
        </a:p>
      </dgm:t>
    </dgm:pt>
    <dgm:pt modelId="{DC9796B9-F3E7-476E-8988-6A5C5A71FAB0}" type="pres">
      <dgm:prSet presAssocID="{E035549C-6B82-4A77-8560-07DB59FE4F34}" presName="compositeShape" presStyleCnt="0">
        <dgm:presLayoutVars>
          <dgm:dir/>
          <dgm:resizeHandles/>
        </dgm:presLayoutVars>
      </dgm:prSet>
      <dgm:spPr/>
    </dgm:pt>
    <dgm:pt modelId="{6F17AC88-E1F1-473D-BAB2-69EA08905EA2}" type="pres">
      <dgm:prSet presAssocID="{E035549C-6B82-4A77-8560-07DB59FE4F34}" presName="pyramid" presStyleLbl="node1" presStyleIdx="0" presStyleCnt="1" custAng="10800000" custScaleX="24394" custLinFactNeighborX="-29589"/>
      <dgm:spPr/>
    </dgm:pt>
    <dgm:pt modelId="{A9CCD1D6-BA87-4528-AF22-53ED1A25FE21}" type="pres">
      <dgm:prSet presAssocID="{E035549C-6B82-4A77-8560-07DB59FE4F34}" presName="theList" presStyleCnt="0"/>
      <dgm:spPr/>
    </dgm:pt>
    <dgm:pt modelId="{802A0C7F-71EC-47E3-9A99-933D8901F8A8}" type="pres">
      <dgm:prSet presAssocID="{CE862F01-7EB8-4AAA-8603-E92A0D9C03B8}" presName="aNode" presStyleLbl="fgAcc1" presStyleIdx="0" presStyleCnt="4" custScaleX="250549" custScaleY="202445" custLinFactY="-38418" custLinFactNeighborX="252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37E844-2AB1-407B-998C-C34388FE0356}" type="pres">
      <dgm:prSet presAssocID="{CE862F01-7EB8-4AAA-8603-E92A0D9C03B8}" presName="aSpace" presStyleCnt="0"/>
      <dgm:spPr/>
    </dgm:pt>
    <dgm:pt modelId="{D9134A3B-600E-4F11-B206-6207ADC10CAB}" type="pres">
      <dgm:prSet presAssocID="{EDD08316-9A63-4543-9658-E0A54946018D}" presName="aNode" presStyleLbl="fgAcc1" presStyleIdx="1" presStyleCnt="4" custScaleX="250549" custScaleY="201080" custLinFactY="-11825" custLinFactNeighborX="-170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50E63-A3B5-4F81-9AEA-94898B56B5D1}" type="pres">
      <dgm:prSet presAssocID="{EDD08316-9A63-4543-9658-E0A54946018D}" presName="aSpace" presStyleCnt="0"/>
      <dgm:spPr/>
    </dgm:pt>
    <dgm:pt modelId="{EA9D8CF3-D606-4952-A5E9-D7AD1B23E778}" type="pres">
      <dgm:prSet presAssocID="{98066E0A-3E04-490B-965E-59CACC508036}" presName="aNode" presStyleLbl="fgAcc1" presStyleIdx="2" presStyleCnt="4" custScaleX="248530" custScaleY="292259" custLinFactNeighborX="0" custLinFactNeighborY="79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F5D99-6562-40AD-9B94-E09716D005DC}" type="pres">
      <dgm:prSet presAssocID="{98066E0A-3E04-490B-965E-59CACC508036}" presName="aSpace" presStyleCnt="0"/>
      <dgm:spPr/>
    </dgm:pt>
    <dgm:pt modelId="{D4611EDD-FF8A-48CB-9003-456653104C40}" type="pres">
      <dgm:prSet presAssocID="{BA140531-381F-4173-A6A8-AD84F58152A8}" presName="aNode" presStyleLbl="fgAcc1" presStyleIdx="3" presStyleCnt="4" custScaleX="248530" custScaleY="101080" custLinFactY="27691" custLinFactNeighborX="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239DF1-662A-4762-9DC3-52B174B04201}" type="pres">
      <dgm:prSet presAssocID="{BA140531-381F-4173-A6A8-AD84F58152A8}" presName="aSpace" presStyleCnt="0"/>
      <dgm:spPr/>
    </dgm:pt>
  </dgm:ptLst>
  <dgm:cxnLst>
    <dgm:cxn modelId="{F1CD9656-8AD0-4E9B-B626-9A0908981C16}" srcId="{E035549C-6B82-4A77-8560-07DB59FE4F34}" destId="{BA140531-381F-4173-A6A8-AD84F58152A8}" srcOrd="3" destOrd="0" parTransId="{56099000-C658-48EB-A76D-6BC4CD40CE7C}" sibTransId="{0371EB18-0B0D-4F2A-9492-01802F597929}"/>
    <dgm:cxn modelId="{80FEC343-57B2-40E7-9544-FA33A34BFC0A}" type="presOf" srcId="{EDD08316-9A63-4543-9658-E0A54946018D}" destId="{D9134A3B-600E-4F11-B206-6207ADC10CAB}" srcOrd="0" destOrd="0" presId="urn:microsoft.com/office/officeart/2005/8/layout/pyramid2"/>
    <dgm:cxn modelId="{9315F98E-3A00-4630-AB88-81771E2C7189}" type="presOf" srcId="{98066E0A-3E04-490B-965E-59CACC508036}" destId="{EA9D8CF3-D606-4952-A5E9-D7AD1B23E778}" srcOrd="0" destOrd="0" presId="urn:microsoft.com/office/officeart/2005/8/layout/pyramid2"/>
    <dgm:cxn modelId="{A6035DB9-0C28-4158-B5BA-90FE2DBA2957}" srcId="{E035549C-6B82-4A77-8560-07DB59FE4F34}" destId="{98066E0A-3E04-490B-965E-59CACC508036}" srcOrd="2" destOrd="0" parTransId="{1B69D743-568F-4171-9E66-ABA7ED6EE74B}" sibTransId="{A7839CAA-6B3B-4BC2-8C99-12CCD1983EB5}"/>
    <dgm:cxn modelId="{1789CFFE-A385-48E4-811D-E24DDA58B035}" srcId="{E035549C-6B82-4A77-8560-07DB59FE4F34}" destId="{CE862F01-7EB8-4AAA-8603-E92A0D9C03B8}" srcOrd="0" destOrd="0" parTransId="{C2EE1CA5-BD9C-40F7-A542-DD9DB00B7867}" sibTransId="{3F95A944-3900-4F9F-BC48-8F06A83E7ADB}"/>
    <dgm:cxn modelId="{A9672030-1E4D-4E0C-86E1-63C44B58AED2}" srcId="{E035549C-6B82-4A77-8560-07DB59FE4F34}" destId="{EDD08316-9A63-4543-9658-E0A54946018D}" srcOrd="1" destOrd="0" parTransId="{19EFEFFC-F706-4578-B400-9271D39B7ED2}" sibTransId="{4573A6E2-04D7-4B52-A0EE-2E6881D6362B}"/>
    <dgm:cxn modelId="{BAFA565F-DD61-4236-8A14-E65C8BF71C18}" type="presOf" srcId="{CE862F01-7EB8-4AAA-8603-E92A0D9C03B8}" destId="{802A0C7F-71EC-47E3-9A99-933D8901F8A8}" srcOrd="0" destOrd="0" presId="urn:microsoft.com/office/officeart/2005/8/layout/pyramid2"/>
    <dgm:cxn modelId="{238A5D53-ED98-4950-B948-76FC0487688E}" type="presOf" srcId="{E035549C-6B82-4A77-8560-07DB59FE4F34}" destId="{DC9796B9-F3E7-476E-8988-6A5C5A71FAB0}" srcOrd="0" destOrd="0" presId="urn:microsoft.com/office/officeart/2005/8/layout/pyramid2"/>
    <dgm:cxn modelId="{6C6BB266-BBD9-4297-871C-8240631DEA2E}" type="presOf" srcId="{BA140531-381F-4173-A6A8-AD84F58152A8}" destId="{D4611EDD-FF8A-48CB-9003-456653104C40}" srcOrd="0" destOrd="0" presId="urn:microsoft.com/office/officeart/2005/8/layout/pyramid2"/>
    <dgm:cxn modelId="{73D480ED-6957-4405-BA79-6840099E3088}" type="presParOf" srcId="{DC9796B9-F3E7-476E-8988-6A5C5A71FAB0}" destId="{6F17AC88-E1F1-473D-BAB2-69EA08905EA2}" srcOrd="0" destOrd="0" presId="urn:microsoft.com/office/officeart/2005/8/layout/pyramid2"/>
    <dgm:cxn modelId="{36C9D0AF-7DDF-4B6F-985E-DD6873148EFC}" type="presParOf" srcId="{DC9796B9-F3E7-476E-8988-6A5C5A71FAB0}" destId="{A9CCD1D6-BA87-4528-AF22-53ED1A25FE21}" srcOrd="1" destOrd="0" presId="urn:microsoft.com/office/officeart/2005/8/layout/pyramid2"/>
    <dgm:cxn modelId="{1779B261-7B82-4459-8705-E6F8BA25DAA4}" type="presParOf" srcId="{A9CCD1D6-BA87-4528-AF22-53ED1A25FE21}" destId="{802A0C7F-71EC-47E3-9A99-933D8901F8A8}" srcOrd="0" destOrd="0" presId="urn:microsoft.com/office/officeart/2005/8/layout/pyramid2"/>
    <dgm:cxn modelId="{768E599A-2A6F-4200-8798-C6EC2A3F1983}" type="presParOf" srcId="{A9CCD1D6-BA87-4528-AF22-53ED1A25FE21}" destId="{4B37E844-2AB1-407B-998C-C34388FE0356}" srcOrd="1" destOrd="0" presId="urn:microsoft.com/office/officeart/2005/8/layout/pyramid2"/>
    <dgm:cxn modelId="{EBE255A4-B7FA-4BB9-A0C9-ACA1D93C6F0E}" type="presParOf" srcId="{A9CCD1D6-BA87-4528-AF22-53ED1A25FE21}" destId="{D9134A3B-600E-4F11-B206-6207ADC10CAB}" srcOrd="2" destOrd="0" presId="urn:microsoft.com/office/officeart/2005/8/layout/pyramid2"/>
    <dgm:cxn modelId="{5E19B9E1-E539-42B0-9EB5-CD46B5FE5C84}" type="presParOf" srcId="{A9CCD1D6-BA87-4528-AF22-53ED1A25FE21}" destId="{11D50E63-A3B5-4F81-9AEA-94898B56B5D1}" srcOrd="3" destOrd="0" presId="urn:microsoft.com/office/officeart/2005/8/layout/pyramid2"/>
    <dgm:cxn modelId="{4B822FAF-BC64-4C19-AAF6-9751B91B3F33}" type="presParOf" srcId="{A9CCD1D6-BA87-4528-AF22-53ED1A25FE21}" destId="{EA9D8CF3-D606-4952-A5E9-D7AD1B23E778}" srcOrd="4" destOrd="0" presId="urn:microsoft.com/office/officeart/2005/8/layout/pyramid2"/>
    <dgm:cxn modelId="{8B502D9F-F9F7-4390-B65F-E48A6EB4CB53}" type="presParOf" srcId="{A9CCD1D6-BA87-4528-AF22-53ED1A25FE21}" destId="{2E8F5D99-6562-40AD-9B94-E09716D005DC}" srcOrd="5" destOrd="0" presId="urn:microsoft.com/office/officeart/2005/8/layout/pyramid2"/>
    <dgm:cxn modelId="{9137F90F-DE9F-4624-8A08-150285A0967D}" type="presParOf" srcId="{A9CCD1D6-BA87-4528-AF22-53ED1A25FE21}" destId="{D4611EDD-FF8A-48CB-9003-456653104C40}" srcOrd="6" destOrd="0" presId="urn:microsoft.com/office/officeart/2005/8/layout/pyramid2"/>
    <dgm:cxn modelId="{61303AE3-81E7-44E3-99C7-0E0D3E8FE016}" type="presParOf" srcId="{A9CCD1D6-BA87-4528-AF22-53ED1A25FE21}" destId="{EF239DF1-662A-4762-9DC3-52B174B04201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05277A-8A57-4540-8CFB-A8272ADAACD2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33EC58B-4D9C-4074-97A0-147222C47F40}">
      <dgm:prSet phldrT="[Текст]" custT="1"/>
      <dgm:spPr>
        <a:solidFill>
          <a:schemeClr val="tx2">
            <a:alpha val="65000"/>
          </a:schemeClr>
        </a:solidFill>
      </dgm:spPr>
      <dgm:t>
        <a:bodyPr/>
        <a:lstStyle/>
        <a:p>
          <a:pPr algn="just"/>
          <a:r>
            <a:rPr lang="ru-RU" sz="1400" dirty="0" smtClean="0">
              <a:solidFill>
                <a:schemeClr val="bg1"/>
              </a:solidFill>
            </a:rPr>
            <a:t>Исследованиям (испытаниям) и измерениям подлежат фактические значения всех идентифицированных в порядке, установленном Федеральным законом, вредных (опасных) факторов</a:t>
          </a:r>
          <a:endParaRPr lang="ru-RU" sz="1400" b="0" dirty="0">
            <a:solidFill>
              <a:schemeClr val="bg1"/>
            </a:solidFill>
          </a:endParaRPr>
        </a:p>
      </dgm:t>
    </dgm:pt>
    <dgm:pt modelId="{320730C1-2A32-42BA-B7BE-43F489212361}" type="parTrans" cxnId="{1206D22F-A2B4-49FD-BB54-3B7F79DFDEDC}">
      <dgm:prSet/>
      <dgm:spPr/>
      <dgm:t>
        <a:bodyPr/>
        <a:lstStyle/>
        <a:p>
          <a:endParaRPr lang="ru-RU" sz="1400"/>
        </a:p>
      </dgm:t>
    </dgm:pt>
    <dgm:pt modelId="{EBD77427-4596-4A67-A1F2-0E02DBA9E7C9}" type="sibTrans" cxnId="{1206D22F-A2B4-49FD-BB54-3B7F79DFDEDC}">
      <dgm:prSet custT="1"/>
      <dgm:spPr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ru-RU" sz="1400" dirty="0"/>
        </a:p>
      </dgm:t>
    </dgm:pt>
    <dgm:pt modelId="{AA93E535-1D11-4200-8CEA-3405FA1E4E86}">
      <dgm:prSet phldrT="[Текст]" custT="1"/>
      <dgm:spPr>
        <a:solidFill>
          <a:schemeClr val="tx2">
            <a:alpha val="65000"/>
          </a:schemeClr>
        </a:solidFill>
      </dgm:spPr>
      <dgm:t>
        <a:bodyPr/>
        <a:lstStyle/>
        <a:p>
          <a:pPr algn="just"/>
          <a:r>
            <a:rPr lang="ru-RU" sz="1400" b="0" dirty="0" smtClean="0">
              <a:solidFill>
                <a:schemeClr val="bg1"/>
              </a:solidFill>
            </a:rPr>
            <a:t>Использование аттестованных в установленном порядке методик измерений и соответствующих им поверенных средств измерений, внесенных в Федеральный информационный фонд по обеспечению единства измерений</a:t>
          </a:r>
          <a:endParaRPr lang="ru-RU" sz="1400" b="0" dirty="0">
            <a:solidFill>
              <a:schemeClr val="bg1"/>
            </a:solidFill>
          </a:endParaRPr>
        </a:p>
      </dgm:t>
    </dgm:pt>
    <dgm:pt modelId="{E7291573-F396-4D67-A586-4BBCC34705AA}" type="parTrans" cxnId="{85C14472-8457-4714-A4A7-65FBF5C441E7}">
      <dgm:prSet/>
      <dgm:spPr/>
      <dgm:t>
        <a:bodyPr/>
        <a:lstStyle/>
        <a:p>
          <a:endParaRPr lang="ru-RU" sz="1400"/>
        </a:p>
      </dgm:t>
    </dgm:pt>
    <dgm:pt modelId="{A956C971-2753-419D-94B5-02024FE42604}" type="sibTrans" cxnId="{85C14472-8457-4714-A4A7-65FBF5C441E7}">
      <dgm:prSet custT="1"/>
      <dgm:spPr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ru-RU" sz="1400" dirty="0"/>
        </a:p>
      </dgm:t>
    </dgm:pt>
    <dgm:pt modelId="{46F14607-9A7F-42FF-9567-D5B6A9424F62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ru-RU" sz="1400" dirty="0" smtClean="0">
              <a:solidFill>
                <a:schemeClr val="tx2"/>
              </a:solidFill>
            </a:rPr>
            <a:t>Исследования (испытания) и измерения идентифицированных вредных (опасных) факторов осуществляются экспертом (экспертами) и (или) иными работниками испытательной лаборатории (центра) организации, проводящей специальную оценку условий труда</a:t>
          </a:r>
          <a:endParaRPr lang="ru-RU" sz="1400" b="0" dirty="0">
            <a:solidFill>
              <a:schemeClr val="tx2"/>
            </a:solidFill>
          </a:endParaRPr>
        </a:p>
      </dgm:t>
    </dgm:pt>
    <dgm:pt modelId="{3E20721D-CF01-4F8F-B2EF-0BEE09CD36BD}" type="parTrans" cxnId="{6FA6CE90-C678-491E-9DC6-CF76F95D1659}">
      <dgm:prSet/>
      <dgm:spPr/>
      <dgm:t>
        <a:bodyPr/>
        <a:lstStyle/>
        <a:p>
          <a:endParaRPr lang="ru-RU" sz="1400"/>
        </a:p>
      </dgm:t>
    </dgm:pt>
    <dgm:pt modelId="{36D3F1D0-A889-44FE-9343-393C310FD564}" type="sibTrans" cxnId="{6FA6CE90-C678-491E-9DC6-CF76F95D1659}">
      <dgm:prSet custT="1"/>
      <dgm:spPr>
        <a:ln>
          <a:solidFill>
            <a:schemeClr val="tx2">
              <a:alpha val="90000"/>
            </a:schemeClr>
          </a:solidFill>
        </a:ln>
      </dgm:spPr>
      <dgm:t>
        <a:bodyPr/>
        <a:lstStyle/>
        <a:p>
          <a:endParaRPr lang="ru-RU" sz="1400"/>
        </a:p>
      </dgm:t>
    </dgm:pt>
    <dgm:pt modelId="{1F1B3FFA-89DA-4570-B117-E8AE1C18771B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just"/>
          <a:endParaRPr lang="ru-RU" sz="1400" baseline="0" dirty="0" smtClean="0">
            <a:solidFill>
              <a:schemeClr val="tx2"/>
            </a:solidFill>
            <a:latin typeface="Calibri" pitchFamily="34" charset="0"/>
          </a:endParaRPr>
        </a:p>
        <a:p>
          <a:pPr algn="just"/>
          <a:endParaRPr lang="ru-RU" sz="1400" baseline="0" dirty="0" smtClean="0">
            <a:solidFill>
              <a:schemeClr val="tx2"/>
            </a:solidFill>
            <a:latin typeface="Calibri" pitchFamily="34" charset="0"/>
          </a:endParaRPr>
        </a:p>
        <a:p>
          <a:pPr algn="just"/>
          <a:r>
            <a:rPr lang="ru-RU" sz="1400" baseline="0" dirty="0" smtClean="0">
              <a:solidFill>
                <a:schemeClr val="tx2"/>
              </a:solidFill>
              <a:latin typeface="Calibri" pitchFamily="34" charset="0"/>
            </a:rPr>
            <a:t>Средства измерений, применяемые при проведении исследований (испытаний) и измерений идентифицированных вредных (опасных) факторов, должны быть: </a:t>
          </a:r>
          <a:r>
            <a:rPr lang="ru-RU" sz="1400" b="0" baseline="0" dirty="0" err="1" smtClean="0">
              <a:solidFill>
                <a:schemeClr val="tx2"/>
              </a:solidFill>
              <a:latin typeface="Calibri" pitchFamily="34" charset="0"/>
            </a:rPr>
            <a:t>поверены</a:t>
          </a:r>
          <a:r>
            <a:rPr lang="ru-RU" sz="1400" b="0" baseline="0" dirty="0" smtClean="0">
              <a:solidFill>
                <a:schemeClr val="tx2"/>
              </a:solidFill>
              <a:latin typeface="Calibri" pitchFamily="34" charset="0"/>
            </a:rPr>
            <a:t> в установленном порядке; </a:t>
          </a:r>
          <a:r>
            <a:rPr lang="ru-RU" sz="1400" baseline="0" dirty="0" smtClean="0">
              <a:solidFill>
                <a:schemeClr val="tx2"/>
              </a:solidFill>
              <a:latin typeface="Calibri" pitchFamily="34" charset="0"/>
            </a:rPr>
            <a:t>соответствовать используемым методикам исследований (испытаний) и методикам (методам) измерений; внесены в Федеральный информационный фонд по обеспечению единства измерений; соответствовать установленным  обязательным метрологическим требованиям.  </a:t>
          </a:r>
          <a:endParaRPr lang="ru-RU" sz="1400" b="0" baseline="0" dirty="0" smtClean="0">
            <a:solidFill>
              <a:schemeClr val="tx2"/>
            </a:solidFill>
            <a:latin typeface="Calibri" pitchFamily="34" charset="0"/>
          </a:endParaRPr>
        </a:p>
        <a:p>
          <a:pPr algn="just"/>
          <a:endParaRPr lang="ru-RU" sz="1400" b="0" dirty="0" smtClean="0">
            <a:solidFill>
              <a:schemeClr val="tx2"/>
            </a:solidFill>
          </a:endParaRPr>
        </a:p>
        <a:p>
          <a:pPr algn="just"/>
          <a:endParaRPr lang="ru-RU" sz="1400" b="0" dirty="0">
            <a:solidFill>
              <a:schemeClr val="tx2"/>
            </a:solidFill>
          </a:endParaRPr>
        </a:p>
      </dgm:t>
    </dgm:pt>
    <dgm:pt modelId="{2C5F7FBC-EC57-48CE-A90B-3435BD0667BB}" type="sibTrans" cxnId="{CF3D58E3-4695-4654-8071-B764B16E291B}">
      <dgm:prSet/>
      <dgm:spPr/>
      <dgm:t>
        <a:bodyPr/>
        <a:lstStyle/>
        <a:p>
          <a:endParaRPr lang="ru-RU" sz="1400"/>
        </a:p>
      </dgm:t>
    </dgm:pt>
    <dgm:pt modelId="{8B30760F-299E-47BC-AE5C-703010B79C4C}" type="parTrans" cxnId="{CF3D58E3-4695-4654-8071-B764B16E291B}">
      <dgm:prSet/>
      <dgm:spPr/>
      <dgm:t>
        <a:bodyPr/>
        <a:lstStyle/>
        <a:p>
          <a:endParaRPr lang="ru-RU" sz="1400"/>
        </a:p>
      </dgm:t>
    </dgm:pt>
    <dgm:pt modelId="{C9701E52-61E5-4C6D-9612-3C62A22BA5A4}" type="pres">
      <dgm:prSet presAssocID="{4C05277A-8A57-4540-8CFB-A8272ADAACD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34E2CA-D4E4-466B-BB2C-3E2B2A100DBA}" type="pres">
      <dgm:prSet presAssocID="{4C05277A-8A57-4540-8CFB-A8272ADAACD2}" presName="dummyMaxCanvas" presStyleCnt="0">
        <dgm:presLayoutVars/>
      </dgm:prSet>
      <dgm:spPr/>
    </dgm:pt>
    <dgm:pt modelId="{71A0CD08-E33D-424D-A8AF-8F4E6F260F04}" type="pres">
      <dgm:prSet presAssocID="{4C05277A-8A57-4540-8CFB-A8272ADAACD2}" presName="FourNodes_1" presStyleLbl="node1" presStyleIdx="0" presStyleCnt="4" custScaleX="100766" custScaleY="76413" custLinFactNeighborX="7466" custLinFactNeighborY="1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4A19CB-A973-430A-ABEB-362C2FCE8291}" type="pres">
      <dgm:prSet presAssocID="{4C05277A-8A57-4540-8CFB-A8272ADAACD2}" presName="FourNodes_2" presStyleLbl="node1" presStyleIdx="1" presStyleCnt="4" custScaleX="108607" custLinFactNeighborX="3012" custLinFactNeighborY="-187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1E4F57-B25E-4AC5-8C1E-FF1E00C7CFDF}" type="pres">
      <dgm:prSet presAssocID="{4C05277A-8A57-4540-8CFB-A8272ADAACD2}" presName="FourNodes_3" presStyleLbl="node1" presStyleIdx="2" presStyleCnt="4" custScaleX="111092" custLinFactNeighborX="-3996" custLinFactNeighborY="-29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5332F7-9C3B-42DA-B6C4-A444BF2D6D9B}" type="pres">
      <dgm:prSet presAssocID="{4C05277A-8A57-4540-8CFB-A8272ADAACD2}" presName="FourNodes_4" presStyleLbl="node1" presStyleIdx="3" presStyleCnt="4" custScaleX="125000" custScaleY="148526" custLinFactNeighborX="-5417" custLinFactNeighborY="-11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FA755-C4C7-41D9-B5C1-2C7F2126FB12}" type="pres">
      <dgm:prSet presAssocID="{4C05277A-8A57-4540-8CFB-A8272ADAACD2}" presName="FourConn_1-2" presStyleLbl="fgAccFollowNode1" presStyleIdx="0" presStyleCnt="3" custLinFactNeighborX="93509" custLinFactNeighborY="-31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0FAAD5-AA7B-4C7C-92CA-59BA534BEFCD}" type="pres">
      <dgm:prSet presAssocID="{4C05277A-8A57-4540-8CFB-A8272ADAACD2}" presName="FourConn_2-3" presStyleLbl="fgAccFollowNode1" presStyleIdx="1" presStyleCnt="3" custLinFactNeighborX="54065" custLinFactNeighborY="-42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A0F81-18C6-48BE-9558-03217308E8ED}" type="pres">
      <dgm:prSet presAssocID="{4C05277A-8A57-4540-8CFB-A8272ADAACD2}" presName="FourConn_3-4" presStyleLbl="fgAccFollowNode1" presStyleIdx="2" presStyleCnt="3" custLinFactNeighborX="15773" custLinFactNeighborY="-56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16DC4-D0FA-4D5E-A777-AE990273AE7D}" type="pres">
      <dgm:prSet presAssocID="{4C05277A-8A57-4540-8CFB-A8272ADAACD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F14CD3-067F-47EE-8918-5C36F556593F}" type="pres">
      <dgm:prSet presAssocID="{4C05277A-8A57-4540-8CFB-A8272ADAACD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D903A8-4548-469C-BC02-454F750F742A}" type="pres">
      <dgm:prSet presAssocID="{4C05277A-8A57-4540-8CFB-A8272ADAACD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CA2298-9B73-4D64-A6BC-D077B6E34ECF}" type="pres">
      <dgm:prSet presAssocID="{4C05277A-8A57-4540-8CFB-A8272ADAACD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2749B4-83AD-42B1-8870-5956F468F3D9}" type="presOf" srcId="{1F1B3FFA-89DA-4570-B117-E8AE1C18771B}" destId="{E35332F7-9C3B-42DA-B6C4-A444BF2D6D9B}" srcOrd="0" destOrd="0" presId="urn:microsoft.com/office/officeart/2005/8/layout/vProcess5"/>
    <dgm:cxn modelId="{9B695085-50A1-475E-B7BD-4FAAF9B4989B}" type="presOf" srcId="{AA93E535-1D11-4200-8CEA-3405FA1E4E86}" destId="{871E4F57-B25E-4AC5-8C1E-FF1E00C7CFDF}" srcOrd="0" destOrd="0" presId="urn:microsoft.com/office/officeart/2005/8/layout/vProcess5"/>
    <dgm:cxn modelId="{CF3D58E3-4695-4654-8071-B764B16E291B}" srcId="{4C05277A-8A57-4540-8CFB-A8272ADAACD2}" destId="{1F1B3FFA-89DA-4570-B117-E8AE1C18771B}" srcOrd="3" destOrd="0" parTransId="{8B30760F-299E-47BC-AE5C-703010B79C4C}" sibTransId="{2C5F7FBC-EC57-48CE-A90B-3435BD0667BB}"/>
    <dgm:cxn modelId="{26857FD6-8117-4F14-B9F0-164091DDBF41}" type="presOf" srcId="{A956C971-2753-419D-94B5-02024FE42604}" destId="{EA2A0F81-18C6-48BE-9558-03217308E8ED}" srcOrd="0" destOrd="0" presId="urn:microsoft.com/office/officeart/2005/8/layout/vProcess5"/>
    <dgm:cxn modelId="{7F333E32-8C1A-4346-A6DF-1EED3E844C9C}" type="presOf" srcId="{4C05277A-8A57-4540-8CFB-A8272ADAACD2}" destId="{C9701E52-61E5-4C6D-9612-3C62A22BA5A4}" srcOrd="0" destOrd="0" presId="urn:microsoft.com/office/officeart/2005/8/layout/vProcess5"/>
    <dgm:cxn modelId="{1206D22F-A2B4-49FD-BB54-3B7F79DFDEDC}" srcId="{4C05277A-8A57-4540-8CFB-A8272ADAACD2}" destId="{D33EC58B-4D9C-4074-97A0-147222C47F40}" srcOrd="0" destOrd="0" parTransId="{320730C1-2A32-42BA-B7BE-43F489212361}" sibTransId="{EBD77427-4596-4A67-A1F2-0E02DBA9E7C9}"/>
    <dgm:cxn modelId="{BB9F4BD8-0172-4FD3-AA11-40F3E545DE97}" type="presOf" srcId="{46F14607-9A7F-42FF-9567-D5B6A9424F62}" destId="{F9F14CD3-067F-47EE-8918-5C36F556593F}" srcOrd="1" destOrd="0" presId="urn:microsoft.com/office/officeart/2005/8/layout/vProcess5"/>
    <dgm:cxn modelId="{6FA6CE90-C678-491E-9DC6-CF76F95D1659}" srcId="{4C05277A-8A57-4540-8CFB-A8272ADAACD2}" destId="{46F14607-9A7F-42FF-9567-D5B6A9424F62}" srcOrd="1" destOrd="0" parTransId="{3E20721D-CF01-4F8F-B2EF-0BEE09CD36BD}" sibTransId="{36D3F1D0-A889-44FE-9343-393C310FD564}"/>
    <dgm:cxn modelId="{FA57893A-C166-4154-BE58-371B8B075809}" type="presOf" srcId="{1F1B3FFA-89DA-4570-B117-E8AE1C18771B}" destId="{15CA2298-9B73-4D64-A6BC-D077B6E34ECF}" srcOrd="1" destOrd="0" presId="urn:microsoft.com/office/officeart/2005/8/layout/vProcess5"/>
    <dgm:cxn modelId="{18D19AA1-E444-41EB-BC50-2FC302A0B1F8}" type="presOf" srcId="{36D3F1D0-A889-44FE-9343-393C310FD564}" destId="{F10FAAD5-AA7B-4C7C-92CA-59BA534BEFCD}" srcOrd="0" destOrd="0" presId="urn:microsoft.com/office/officeart/2005/8/layout/vProcess5"/>
    <dgm:cxn modelId="{74177F29-5DE3-4299-84D2-67260F8E3614}" type="presOf" srcId="{D33EC58B-4D9C-4074-97A0-147222C47F40}" destId="{71A0CD08-E33D-424D-A8AF-8F4E6F260F04}" srcOrd="0" destOrd="0" presId="urn:microsoft.com/office/officeart/2005/8/layout/vProcess5"/>
    <dgm:cxn modelId="{F2235261-FE71-4E88-BFE8-C28ED2B68945}" type="presOf" srcId="{AA93E535-1D11-4200-8CEA-3405FA1E4E86}" destId="{CFD903A8-4548-469C-BC02-454F750F742A}" srcOrd="1" destOrd="0" presId="urn:microsoft.com/office/officeart/2005/8/layout/vProcess5"/>
    <dgm:cxn modelId="{85C14472-8457-4714-A4A7-65FBF5C441E7}" srcId="{4C05277A-8A57-4540-8CFB-A8272ADAACD2}" destId="{AA93E535-1D11-4200-8CEA-3405FA1E4E86}" srcOrd="2" destOrd="0" parTransId="{E7291573-F396-4D67-A586-4BBCC34705AA}" sibTransId="{A956C971-2753-419D-94B5-02024FE42604}"/>
    <dgm:cxn modelId="{E99EAE42-8302-48F2-A862-CEE2875E895D}" type="presOf" srcId="{46F14607-9A7F-42FF-9567-D5B6A9424F62}" destId="{924A19CB-A973-430A-ABEB-362C2FCE8291}" srcOrd="0" destOrd="0" presId="urn:microsoft.com/office/officeart/2005/8/layout/vProcess5"/>
    <dgm:cxn modelId="{0A244291-6424-4B7E-83D6-4171CA533AE9}" type="presOf" srcId="{EBD77427-4596-4A67-A1F2-0E02DBA9E7C9}" destId="{B30FA755-C4C7-41D9-B5C1-2C7F2126FB12}" srcOrd="0" destOrd="0" presId="urn:microsoft.com/office/officeart/2005/8/layout/vProcess5"/>
    <dgm:cxn modelId="{B1554D68-3ADF-4D96-8E0A-F7220890A53E}" type="presOf" srcId="{D33EC58B-4D9C-4074-97A0-147222C47F40}" destId="{6A116DC4-D0FA-4D5E-A777-AE990273AE7D}" srcOrd="1" destOrd="0" presId="urn:microsoft.com/office/officeart/2005/8/layout/vProcess5"/>
    <dgm:cxn modelId="{2580F136-DA57-46AF-A346-720EB2655D35}" type="presParOf" srcId="{C9701E52-61E5-4C6D-9612-3C62A22BA5A4}" destId="{6534E2CA-D4E4-466B-BB2C-3E2B2A100DBA}" srcOrd="0" destOrd="0" presId="urn:microsoft.com/office/officeart/2005/8/layout/vProcess5"/>
    <dgm:cxn modelId="{0F947CCD-20A6-450C-9238-265049EA5B48}" type="presParOf" srcId="{C9701E52-61E5-4C6D-9612-3C62A22BA5A4}" destId="{71A0CD08-E33D-424D-A8AF-8F4E6F260F04}" srcOrd="1" destOrd="0" presId="urn:microsoft.com/office/officeart/2005/8/layout/vProcess5"/>
    <dgm:cxn modelId="{218BCD2C-6F2B-4CE3-BB95-2EF04DE3E9B8}" type="presParOf" srcId="{C9701E52-61E5-4C6D-9612-3C62A22BA5A4}" destId="{924A19CB-A973-430A-ABEB-362C2FCE8291}" srcOrd="2" destOrd="0" presId="urn:microsoft.com/office/officeart/2005/8/layout/vProcess5"/>
    <dgm:cxn modelId="{2568FA50-D912-4FBB-86AC-1AB10520C8E8}" type="presParOf" srcId="{C9701E52-61E5-4C6D-9612-3C62A22BA5A4}" destId="{871E4F57-B25E-4AC5-8C1E-FF1E00C7CFDF}" srcOrd="3" destOrd="0" presId="urn:microsoft.com/office/officeart/2005/8/layout/vProcess5"/>
    <dgm:cxn modelId="{841C92FC-00CB-415A-B3B9-F675742E34C9}" type="presParOf" srcId="{C9701E52-61E5-4C6D-9612-3C62A22BA5A4}" destId="{E35332F7-9C3B-42DA-B6C4-A444BF2D6D9B}" srcOrd="4" destOrd="0" presId="urn:microsoft.com/office/officeart/2005/8/layout/vProcess5"/>
    <dgm:cxn modelId="{F53182EA-40FE-4621-9A25-C334AF3F21AA}" type="presParOf" srcId="{C9701E52-61E5-4C6D-9612-3C62A22BA5A4}" destId="{B30FA755-C4C7-41D9-B5C1-2C7F2126FB12}" srcOrd="5" destOrd="0" presId="urn:microsoft.com/office/officeart/2005/8/layout/vProcess5"/>
    <dgm:cxn modelId="{6F5F1951-71D8-4F8D-9AF6-A7803A9A9BAF}" type="presParOf" srcId="{C9701E52-61E5-4C6D-9612-3C62A22BA5A4}" destId="{F10FAAD5-AA7B-4C7C-92CA-59BA534BEFCD}" srcOrd="6" destOrd="0" presId="urn:microsoft.com/office/officeart/2005/8/layout/vProcess5"/>
    <dgm:cxn modelId="{43B69F41-0E4A-48C7-A030-A5D0C5CC835B}" type="presParOf" srcId="{C9701E52-61E5-4C6D-9612-3C62A22BA5A4}" destId="{EA2A0F81-18C6-48BE-9558-03217308E8ED}" srcOrd="7" destOrd="0" presId="urn:microsoft.com/office/officeart/2005/8/layout/vProcess5"/>
    <dgm:cxn modelId="{0227EDE8-9214-4D9C-8B14-8F0E516B71AA}" type="presParOf" srcId="{C9701E52-61E5-4C6D-9612-3C62A22BA5A4}" destId="{6A116DC4-D0FA-4D5E-A777-AE990273AE7D}" srcOrd="8" destOrd="0" presId="urn:microsoft.com/office/officeart/2005/8/layout/vProcess5"/>
    <dgm:cxn modelId="{9B35319D-04F0-4FCC-9FFC-41E1C6706C02}" type="presParOf" srcId="{C9701E52-61E5-4C6D-9612-3C62A22BA5A4}" destId="{F9F14CD3-067F-47EE-8918-5C36F556593F}" srcOrd="9" destOrd="0" presId="urn:microsoft.com/office/officeart/2005/8/layout/vProcess5"/>
    <dgm:cxn modelId="{B79E34D9-9DFF-4C10-87B9-8B0E7E266A02}" type="presParOf" srcId="{C9701E52-61E5-4C6D-9612-3C62A22BA5A4}" destId="{CFD903A8-4548-469C-BC02-454F750F742A}" srcOrd="10" destOrd="0" presId="urn:microsoft.com/office/officeart/2005/8/layout/vProcess5"/>
    <dgm:cxn modelId="{A1DB9CEB-0F15-40C9-955B-377C75630142}" type="presParOf" srcId="{C9701E52-61E5-4C6D-9612-3C62A22BA5A4}" destId="{15CA2298-9B73-4D64-A6BC-D077B6E34ECF}" srcOrd="11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A5BF3AC-D3DF-43FA-9FEA-3A344D7CB9A3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7FCF6229-373A-449D-B3AD-0DB6BCCDF55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bg1"/>
              </a:solidFill>
            </a:rPr>
            <a:t>Наличие субъективной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bg1"/>
              </a:solidFill>
            </a:rPr>
            <a:t>оценки факторов</a:t>
          </a:r>
          <a:endParaRPr lang="ru-RU" sz="1600" dirty="0">
            <a:solidFill>
              <a:schemeClr val="bg1"/>
            </a:solidFill>
          </a:endParaRPr>
        </a:p>
      </dgm:t>
    </dgm:pt>
    <dgm:pt modelId="{07919287-ADC2-43E7-9A34-40A303354D62}" type="parTrans" cxnId="{CA366F72-DA43-4C32-9255-FC443A2C25F2}">
      <dgm:prSet/>
      <dgm:spPr/>
      <dgm:t>
        <a:bodyPr/>
        <a:lstStyle/>
        <a:p>
          <a:endParaRPr lang="ru-RU"/>
        </a:p>
      </dgm:t>
    </dgm:pt>
    <dgm:pt modelId="{45591FE8-B95A-4989-8010-169099596059}" type="sibTrans" cxnId="{CA366F72-DA43-4C32-9255-FC443A2C25F2}">
      <dgm:prSet/>
      <dgm:spPr/>
      <dgm:t>
        <a:bodyPr/>
        <a:lstStyle/>
        <a:p>
          <a:endParaRPr lang="ru-RU"/>
        </a:p>
      </dgm:t>
    </dgm:pt>
    <dgm:pt modelId="{06715FED-0733-42F8-9983-2B52B76DD61D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Завышенные уровни допустимых значений факторов в сравнении со странами ЕС и ОЭСР</a:t>
          </a:r>
          <a:endParaRPr lang="ru-RU" sz="1600" dirty="0">
            <a:solidFill>
              <a:schemeClr val="bg1"/>
            </a:solidFill>
          </a:endParaRPr>
        </a:p>
      </dgm:t>
    </dgm:pt>
    <dgm:pt modelId="{3D42BC27-9A4C-47CE-A319-4224E2ED9046}" type="parTrans" cxnId="{E27D0FA8-47ED-4CAE-8A53-F288FA4D3617}">
      <dgm:prSet/>
      <dgm:spPr/>
      <dgm:t>
        <a:bodyPr/>
        <a:lstStyle/>
        <a:p>
          <a:endParaRPr lang="ru-RU"/>
        </a:p>
      </dgm:t>
    </dgm:pt>
    <dgm:pt modelId="{F29B3783-AF55-4F30-A15C-5DC42DA4459B}" type="sibTrans" cxnId="{E27D0FA8-47ED-4CAE-8A53-F288FA4D3617}">
      <dgm:prSet/>
      <dgm:spPr/>
      <dgm:t>
        <a:bodyPr/>
        <a:lstStyle/>
        <a:p>
          <a:endParaRPr lang="ru-RU"/>
        </a:p>
      </dgm:t>
    </dgm:pt>
    <dgm:pt modelId="{AB644ECA-95D3-4C86-B2BA-3E86022201D0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Избыточный набор исследуемых факторов</a:t>
          </a:r>
        </a:p>
      </dgm:t>
    </dgm:pt>
    <dgm:pt modelId="{E6614FF3-6192-457F-BE7B-BC1E1E97CA3D}" type="parTrans" cxnId="{8D2992E0-D2CE-4A2E-92C8-098A7939BEBF}">
      <dgm:prSet/>
      <dgm:spPr/>
      <dgm:t>
        <a:bodyPr/>
        <a:lstStyle/>
        <a:p>
          <a:endParaRPr lang="ru-RU"/>
        </a:p>
      </dgm:t>
    </dgm:pt>
    <dgm:pt modelId="{A0954327-E79D-4700-8DE5-13B774477E28}" type="sibTrans" cxnId="{8D2992E0-D2CE-4A2E-92C8-098A7939BEBF}">
      <dgm:prSet/>
      <dgm:spPr/>
      <dgm:t>
        <a:bodyPr/>
        <a:lstStyle/>
        <a:p>
          <a:endParaRPr lang="ru-RU"/>
        </a:p>
      </dgm:t>
    </dgm:pt>
    <dgm:pt modelId="{D86CA63D-AD49-4B6A-8B5F-3102D43454C0}">
      <dgm:prSet phldrT="[Текст]"/>
      <dgm:spPr/>
      <dgm:t>
        <a:bodyPr/>
        <a:lstStyle/>
        <a:p>
          <a:endParaRPr lang="ru-RU" dirty="0"/>
        </a:p>
      </dgm:t>
    </dgm:pt>
    <dgm:pt modelId="{9A80FD0F-C429-4810-82B2-47E7062C32CD}" type="parTrans" cxnId="{84DA9312-567A-4466-A269-0C889F7BDA15}">
      <dgm:prSet/>
      <dgm:spPr/>
      <dgm:t>
        <a:bodyPr/>
        <a:lstStyle/>
        <a:p>
          <a:endParaRPr lang="ru-RU"/>
        </a:p>
      </dgm:t>
    </dgm:pt>
    <dgm:pt modelId="{45E2DED1-9C51-4206-A65C-64B9D5F8A82E}" type="sibTrans" cxnId="{84DA9312-567A-4466-A269-0C889F7BDA15}">
      <dgm:prSet/>
      <dgm:spPr/>
      <dgm:t>
        <a:bodyPr/>
        <a:lstStyle/>
        <a:p>
          <a:endParaRPr lang="ru-RU"/>
        </a:p>
      </dgm:t>
    </dgm:pt>
    <dgm:pt modelId="{E43DCE54-3760-4F97-9BD9-7739D2F43049}">
      <dgm:prSet phldrT="[Текст]"/>
      <dgm:spPr/>
      <dgm:t>
        <a:bodyPr/>
        <a:lstStyle/>
        <a:p>
          <a:endParaRPr lang="ru-RU" dirty="0"/>
        </a:p>
      </dgm:t>
    </dgm:pt>
    <dgm:pt modelId="{200A9E96-C172-4E26-97AE-0B0EFF57E3F5}" type="parTrans" cxnId="{C03A2AA9-58AB-40D6-849C-92E8754539D2}">
      <dgm:prSet/>
      <dgm:spPr/>
      <dgm:t>
        <a:bodyPr/>
        <a:lstStyle/>
        <a:p>
          <a:endParaRPr lang="ru-RU"/>
        </a:p>
      </dgm:t>
    </dgm:pt>
    <dgm:pt modelId="{375DC21B-BB7E-4AA2-826C-6AEC64AA3061}" type="sibTrans" cxnId="{C03A2AA9-58AB-40D6-849C-92E8754539D2}">
      <dgm:prSet/>
      <dgm:spPr/>
      <dgm:t>
        <a:bodyPr/>
        <a:lstStyle/>
        <a:p>
          <a:endParaRPr lang="ru-RU"/>
        </a:p>
      </dgm:t>
    </dgm:pt>
    <dgm:pt modelId="{64A8152C-C254-47B1-A538-BD6A5CB99484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Единственный систематизированный сборник гигиенических нормативов условий труда</a:t>
          </a:r>
          <a:endParaRPr lang="ru-RU" sz="1600" dirty="0">
            <a:solidFill>
              <a:schemeClr val="tx1"/>
            </a:solidFill>
          </a:endParaRPr>
        </a:p>
      </dgm:t>
    </dgm:pt>
    <dgm:pt modelId="{61E79835-28C4-4BE9-B192-13962C87B26A}">
      <dgm:prSet phldrT="[Текст]" custT="1"/>
      <dgm:spPr>
        <a:solidFill>
          <a:srgbClr val="23538D">
            <a:alpha val="90000"/>
          </a:srgbClr>
        </a:solidFill>
      </dgm:spPr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Руководство по гигиенической оценке факторов рабочей среды и трудового процесса. Критерии и классификации условий труда (Р2.2.2006 – 05)</a:t>
          </a:r>
          <a:endParaRPr lang="ru-RU" sz="2000" dirty="0">
            <a:solidFill>
              <a:schemeClr val="bg1"/>
            </a:solidFill>
          </a:endParaRPr>
        </a:p>
      </dgm:t>
    </dgm:pt>
    <dgm:pt modelId="{C1381637-8338-43BC-8B8D-2FE22095D873}" type="sibTrans" cxnId="{A2FF17A6-71D3-4721-BD51-C7080717FEAF}">
      <dgm:prSet/>
      <dgm:spPr/>
      <dgm:t>
        <a:bodyPr/>
        <a:lstStyle/>
        <a:p>
          <a:endParaRPr lang="ru-RU"/>
        </a:p>
      </dgm:t>
    </dgm:pt>
    <dgm:pt modelId="{BA42AB04-0396-46CF-87A1-1821A3BF49CF}" type="parTrans" cxnId="{A2FF17A6-71D3-4721-BD51-C7080717FEAF}">
      <dgm:prSet/>
      <dgm:spPr/>
      <dgm:t>
        <a:bodyPr/>
        <a:lstStyle/>
        <a:p>
          <a:endParaRPr lang="ru-RU"/>
        </a:p>
      </dgm:t>
    </dgm:pt>
    <dgm:pt modelId="{0AB60EC6-25E6-43CC-A262-D9FB95C2AC64}" type="sibTrans" cxnId="{163CAE35-49C4-49C8-8638-2CEF29ACE693}">
      <dgm:prSet/>
      <dgm:spPr/>
      <dgm:t>
        <a:bodyPr/>
        <a:lstStyle/>
        <a:p>
          <a:endParaRPr lang="ru-RU"/>
        </a:p>
      </dgm:t>
    </dgm:pt>
    <dgm:pt modelId="{E42C2681-C0FC-4FB6-8751-6FEA540934CC}" type="parTrans" cxnId="{163CAE35-49C4-49C8-8638-2CEF29ACE693}">
      <dgm:prSet/>
      <dgm:spPr/>
      <dgm:t>
        <a:bodyPr/>
        <a:lstStyle/>
        <a:p>
          <a:endParaRPr lang="ru-RU"/>
        </a:p>
      </dgm:t>
    </dgm:pt>
    <dgm:pt modelId="{9794C930-6308-45F1-AE9E-6FB23DCD1BF7}">
      <dgm:prSet phldrT="[Текст]" custT="1"/>
      <dgm:spPr/>
      <dgm:t>
        <a:bodyPr/>
        <a:lstStyle/>
        <a:p>
          <a:r>
            <a:rPr lang="ru-RU" sz="1600" dirty="0" smtClean="0"/>
            <a:t>Отсутствие статуса нормативного правового документа</a:t>
          </a:r>
        </a:p>
      </dgm:t>
    </dgm:pt>
    <dgm:pt modelId="{2E64AAA6-03CD-4291-A87E-B209A14DE751}" type="sibTrans" cxnId="{3DD3A1D4-F7DB-4E6E-8354-1EF87BEF7A31}">
      <dgm:prSet/>
      <dgm:spPr/>
      <dgm:t>
        <a:bodyPr/>
        <a:lstStyle/>
        <a:p>
          <a:endParaRPr lang="ru-RU"/>
        </a:p>
      </dgm:t>
    </dgm:pt>
    <dgm:pt modelId="{DCAF36E6-2C41-4B28-8672-A27DDD463CC2}" type="parTrans" cxnId="{3DD3A1D4-F7DB-4E6E-8354-1EF87BEF7A31}">
      <dgm:prSet/>
      <dgm:spPr/>
      <dgm:t>
        <a:bodyPr/>
        <a:lstStyle/>
        <a:p>
          <a:endParaRPr lang="ru-RU"/>
        </a:p>
      </dgm:t>
    </dgm:pt>
    <dgm:pt modelId="{715EB758-783D-45D3-9C24-6719ADD03B44}" type="pres">
      <dgm:prSet presAssocID="{AA5BF3AC-D3DF-43FA-9FEA-3A344D7CB9A3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B0B6F1-683C-4C5E-9CF2-E6BB458629DB}" type="pres">
      <dgm:prSet presAssocID="{AA5BF3AC-D3DF-43FA-9FEA-3A344D7CB9A3}" presName="dummyMaxCanvas" presStyleCnt="0"/>
      <dgm:spPr/>
    </dgm:pt>
    <dgm:pt modelId="{51636E3A-BCA5-4091-8FBA-769332C7FB03}" type="pres">
      <dgm:prSet presAssocID="{AA5BF3AC-D3DF-43FA-9FEA-3A344D7CB9A3}" presName="parentComposite" presStyleCnt="0"/>
      <dgm:spPr/>
    </dgm:pt>
    <dgm:pt modelId="{6A1FFFA5-B989-4464-8046-AD77E303CEAA}" type="pres">
      <dgm:prSet presAssocID="{AA5BF3AC-D3DF-43FA-9FEA-3A344D7CB9A3}" presName="parent1" presStyleLbl="alignAccFollowNode1" presStyleIdx="0" presStyleCnt="4" custScaleX="520702" custScaleY="84641" custLinFactNeighborX="-1592" custLinFactNeighborY="-54687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E02DFB38-ED0A-436D-9590-55BC54DD916A}" type="pres">
      <dgm:prSet presAssocID="{AA5BF3AC-D3DF-43FA-9FEA-3A344D7CB9A3}" presName="parent2" presStyleLbl="alignAccFollowNode1" presStyleIdx="1" presStyleCnt="4" custAng="257225" custScaleX="167936" custScaleY="75063" custLinFactNeighborX="-30307" custLinFactNeighborY="51555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FEE10A16-B194-4449-84AC-A17634E9F4A3}" type="pres">
      <dgm:prSet presAssocID="{AA5BF3AC-D3DF-43FA-9FEA-3A344D7CB9A3}" presName="childrenComposite" presStyleCnt="0"/>
      <dgm:spPr/>
    </dgm:pt>
    <dgm:pt modelId="{1E530E25-1584-45C7-A41D-526D67DC7959}" type="pres">
      <dgm:prSet presAssocID="{AA5BF3AC-D3DF-43FA-9FEA-3A344D7CB9A3}" presName="dummyMaxCanvas_ChildArea" presStyleCnt="0"/>
      <dgm:spPr/>
    </dgm:pt>
    <dgm:pt modelId="{187A08BC-321B-446A-A224-E773AE22A45C}" type="pres">
      <dgm:prSet presAssocID="{AA5BF3AC-D3DF-43FA-9FEA-3A344D7CB9A3}" presName="fulcrum" presStyleLbl="alignAccFollowNode1" presStyleIdx="2" presStyleCnt="4" custScaleX="337154" custScaleY="57894" custLinFactNeighborX="26472" custLinFactNeighborY="8772"/>
      <dgm:spPr/>
    </dgm:pt>
    <dgm:pt modelId="{F906801F-8209-41A2-8BCE-94BE5AAC8722}" type="pres">
      <dgm:prSet presAssocID="{AA5BF3AC-D3DF-43FA-9FEA-3A344D7CB9A3}" presName="balance_13" presStyleLbl="alignAccFollowNode1" presStyleIdx="3" presStyleCnt="4" custScaleX="143719" custLinFactNeighborX="4861" custLinFactNeighborY="23735">
        <dgm:presLayoutVars>
          <dgm:bulletEnabled val="1"/>
        </dgm:presLayoutVars>
      </dgm:prSet>
      <dgm:spPr/>
    </dgm:pt>
    <dgm:pt modelId="{70946B51-B269-4834-A616-AF350F23FE73}" type="pres">
      <dgm:prSet presAssocID="{AA5BF3AC-D3DF-43FA-9FEA-3A344D7CB9A3}" presName="right_13_1" presStyleLbl="node1" presStyleIdx="0" presStyleCnt="4" custScaleX="164206" custLinFactNeighborX="28333" custLinFactNeighborY="13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A7738-BEA9-41C5-9B3C-7EA45BAB7278}" type="pres">
      <dgm:prSet presAssocID="{AA5BF3AC-D3DF-43FA-9FEA-3A344D7CB9A3}" presName="right_13_2" presStyleLbl="node1" presStyleIdx="1" presStyleCnt="4" custScaleX="168294" custScaleY="125929" custLinFactNeighborX="26772" custLinFactNeighborY="134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FA818-EC49-44ED-8649-620ECCC62378}" type="pres">
      <dgm:prSet presAssocID="{AA5BF3AC-D3DF-43FA-9FEA-3A344D7CB9A3}" presName="right_13_3" presStyleLbl="node1" presStyleIdx="2" presStyleCnt="4" custScaleX="169698" custLinFactNeighborX="28320" custLinFactNeighborY="9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544E2-0404-42FF-9F39-06FF3D18667F}" type="pres">
      <dgm:prSet presAssocID="{AA5BF3AC-D3DF-43FA-9FEA-3A344D7CB9A3}" presName="left_13_1" presStyleLbl="node1" presStyleIdx="3" presStyleCnt="4" custScaleX="152370" custScaleY="164368" custLinFactNeighborX="-26162" custLinFactNeighborY="-177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2992E0-D2CE-4A2E-92C8-098A7939BEBF}" srcId="{9794C930-6308-45F1-AE9E-6FB23DCD1BF7}" destId="{AB644ECA-95D3-4C86-B2BA-3E86022201D0}" srcOrd="2" destOrd="0" parTransId="{E6614FF3-6192-457F-BE7B-BC1E1E97CA3D}" sibTransId="{A0954327-E79D-4700-8DE5-13B774477E28}"/>
    <dgm:cxn modelId="{E92D66FE-F057-4318-B8E6-F4D5D78B559F}" type="presOf" srcId="{61E79835-28C4-4BE9-B192-13962C87B26A}" destId="{6A1FFFA5-B989-4464-8046-AD77E303CEAA}" srcOrd="0" destOrd="0" presId="urn:microsoft.com/office/officeart/2005/8/layout/balance1"/>
    <dgm:cxn modelId="{84DA9312-567A-4466-A269-0C889F7BDA15}" srcId="{AA5BF3AC-D3DF-43FA-9FEA-3A344D7CB9A3}" destId="{D86CA63D-AD49-4B6A-8B5F-3102D43454C0}" srcOrd="2" destOrd="0" parTransId="{9A80FD0F-C429-4810-82B2-47E7062C32CD}" sibTransId="{45E2DED1-9C51-4206-A65C-64B9D5F8A82E}"/>
    <dgm:cxn modelId="{6A3BA9E9-54F3-4F53-B355-00FC701D7685}" type="presOf" srcId="{64A8152C-C254-47B1-A538-BD6A5CB99484}" destId="{17F544E2-0404-42FF-9F39-06FF3D18667F}" srcOrd="0" destOrd="0" presId="urn:microsoft.com/office/officeart/2005/8/layout/balance1"/>
    <dgm:cxn modelId="{A2FF17A6-71D3-4721-BD51-C7080717FEAF}" srcId="{AA5BF3AC-D3DF-43FA-9FEA-3A344D7CB9A3}" destId="{61E79835-28C4-4BE9-B192-13962C87B26A}" srcOrd="0" destOrd="0" parTransId="{BA42AB04-0396-46CF-87A1-1821A3BF49CF}" sibTransId="{C1381637-8338-43BC-8B8D-2FE22095D873}"/>
    <dgm:cxn modelId="{28240CDA-5E7F-4AA3-BB43-B03235411BE1}" type="presOf" srcId="{AA5BF3AC-D3DF-43FA-9FEA-3A344D7CB9A3}" destId="{715EB758-783D-45D3-9C24-6719ADD03B44}" srcOrd="0" destOrd="0" presId="urn:microsoft.com/office/officeart/2005/8/layout/balance1"/>
    <dgm:cxn modelId="{163CAE35-49C4-49C8-8638-2CEF29ACE693}" srcId="{61E79835-28C4-4BE9-B192-13962C87B26A}" destId="{64A8152C-C254-47B1-A538-BD6A5CB99484}" srcOrd="0" destOrd="0" parTransId="{E42C2681-C0FC-4FB6-8751-6FEA540934CC}" sibTransId="{0AB60EC6-25E6-43CC-A262-D9FB95C2AC64}"/>
    <dgm:cxn modelId="{C03A2AA9-58AB-40D6-849C-92E8754539D2}" srcId="{AA5BF3AC-D3DF-43FA-9FEA-3A344D7CB9A3}" destId="{E43DCE54-3760-4F97-9BD9-7739D2F43049}" srcOrd="3" destOrd="0" parTransId="{200A9E96-C172-4E26-97AE-0B0EFF57E3F5}" sibTransId="{375DC21B-BB7E-4AA2-826C-6AEC64AA3061}"/>
    <dgm:cxn modelId="{26A600B9-E264-4420-A4DC-78167A62C53E}" type="presOf" srcId="{AB644ECA-95D3-4C86-B2BA-3E86022201D0}" destId="{B2AFA818-EC49-44ED-8649-620ECCC62378}" srcOrd="0" destOrd="0" presId="urn:microsoft.com/office/officeart/2005/8/layout/balance1"/>
    <dgm:cxn modelId="{3DD3A1D4-F7DB-4E6E-8354-1EF87BEF7A31}" srcId="{AA5BF3AC-D3DF-43FA-9FEA-3A344D7CB9A3}" destId="{9794C930-6308-45F1-AE9E-6FB23DCD1BF7}" srcOrd="1" destOrd="0" parTransId="{DCAF36E6-2C41-4B28-8672-A27DDD463CC2}" sibTransId="{2E64AAA6-03CD-4291-A87E-B209A14DE751}"/>
    <dgm:cxn modelId="{220F5923-B439-4522-9DF6-DD42DD0FA1EF}" type="presOf" srcId="{06715FED-0733-42F8-9983-2B52B76DD61D}" destId="{239A7738-BEA9-41C5-9B3C-7EA45BAB7278}" srcOrd="0" destOrd="0" presId="urn:microsoft.com/office/officeart/2005/8/layout/balance1"/>
    <dgm:cxn modelId="{E27D0FA8-47ED-4CAE-8A53-F288FA4D3617}" srcId="{9794C930-6308-45F1-AE9E-6FB23DCD1BF7}" destId="{06715FED-0733-42F8-9983-2B52B76DD61D}" srcOrd="1" destOrd="0" parTransId="{3D42BC27-9A4C-47CE-A319-4224E2ED9046}" sibTransId="{F29B3783-AF55-4F30-A15C-5DC42DA4459B}"/>
    <dgm:cxn modelId="{7448A841-EDFB-4739-A5FF-36DBD782FFFB}" type="presOf" srcId="{9794C930-6308-45F1-AE9E-6FB23DCD1BF7}" destId="{E02DFB38-ED0A-436D-9590-55BC54DD916A}" srcOrd="0" destOrd="0" presId="urn:microsoft.com/office/officeart/2005/8/layout/balance1"/>
    <dgm:cxn modelId="{CA366F72-DA43-4C32-9255-FC443A2C25F2}" srcId="{9794C930-6308-45F1-AE9E-6FB23DCD1BF7}" destId="{7FCF6229-373A-449D-B3AD-0DB6BCCDF551}" srcOrd="0" destOrd="0" parTransId="{07919287-ADC2-43E7-9A34-40A303354D62}" sibTransId="{45591FE8-B95A-4989-8010-169099596059}"/>
    <dgm:cxn modelId="{FCFB576E-A4A8-40A4-848E-ED783CEF507D}" type="presOf" srcId="{7FCF6229-373A-449D-B3AD-0DB6BCCDF551}" destId="{70946B51-B269-4834-A616-AF350F23FE73}" srcOrd="0" destOrd="0" presId="urn:microsoft.com/office/officeart/2005/8/layout/balance1"/>
    <dgm:cxn modelId="{F17EE26C-FCF8-4E90-B12F-8B200EEB6263}" type="presParOf" srcId="{715EB758-783D-45D3-9C24-6719ADD03B44}" destId="{15B0B6F1-683C-4C5E-9CF2-E6BB458629DB}" srcOrd="0" destOrd="0" presId="urn:microsoft.com/office/officeart/2005/8/layout/balance1"/>
    <dgm:cxn modelId="{31B95805-BD69-4064-9B14-E6EF44383109}" type="presParOf" srcId="{715EB758-783D-45D3-9C24-6719ADD03B44}" destId="{51636E3A-BCA5-4091-8FBA-769332C7FB03}" srcOrd="1" destOrd="0" presId="urn:microsoft.com/office/officeart/2005/8/layout/balance1"/>
    <dgm:cxn modelId="{DED6C446-7E73-4DE7-80C5-775DB288411A}" type="presParOf" srcId="{51636E3A-BCA5-4091-8FBA-769332C7FB03}" destId="{6A1FFFA5-B989-4464-8046-AD77E303CEAA}" srcOrd="0" destOrd="0" presId="urn:microsoft.com/office/officeart/2005/8/layout/balance1"/>
    <dgm:cxn modelId="{4412912F-A0EB-47B3-A8A4-47A2C9B626A1}" type="presParOf" srcId="{51636E3A-BCA5-4091-8FBA-769332C7FB03}" destId="{E02DFB38-ED0A-436D-9590-55BC54DD916A}" srcOrd="1" destOrd="0" presId="urn:microsoft.com/office/officeart/2005/8/layout/balance1"/>
    <dgm:cxn modelId="{EDA90F88-025C-4CDD-8554-EF6DCEF24C47}" type="presParOf" srcId="{715EB758-783D-45D3-9C24-6719ADD03B44}" destId="{FEE10A16-B194-4449-84AC-A17634E9F4A3}" srcOrd="2" destOrd="0" presId="urn:microsoft.com/office/officeart/2005/8/layout/balance1"/>
    <dgm:cxn modelId="{8232CCF1-F742-4DF8-A9D5-8E84B7ECB636}" type="presParOf" srcId="{FEE10A16-B194-4449-84AC-A17634E9F4A3}" destId="{1E530E25-1584-45C7-A41D-526D67DC7959}" srcOrd="0" destOrd="0" presId="urn:microsoft.com/office/officeart/2005/8/layout/balance1"/>
    <dgm:cxn modelId="{DDE964A4-0B75-4E96-A5AC-EC68C4A60F6C}" type="presParOf" srcId="{FEE10A16-B194-4449-84AC-A17634E9F4A3}" destId="{187A08BC-321B-446A-A224-E773AE22A45C}" srcOrd="1" destOrd="0" presId="urn:microsoft.com/office/officeart/2005/8/layout/balance1"/>
    <dgm:cxn modelId="{D695C9FC-4F54-4147-A69B-8C8B8FDF42EC}" type="presParOf" srcId="{FEE10A16-B194-4449-84AC-A17634E9F4A3}" destId="{F906801F-8209-41A2-8BCE-94BE5AAC8722}" srcOrd="2" destOrd="0" presId="urn:microsoft.com/office/officeart/2005/8/layout/balance1"/>
    <dgm:cxn modelId="{A9C46C8F-32E5-4667-A7F0-8B812830CD83}" type="presParOf" srcId="{FEE10A16-B194-4449-84AC-A17634E9F4A3}" destId="{70946B51-B269-4834-A616-AF350F23FE73}" srcOrd="3" destOrd="0" presId="urn:microsoft.com/office/officeart/2005/8/layout/balance1"/>
    <dgm:cxn modelId="{D1B8AF9A-88AC-48AB-944C-6159FAB8979F}" type="presParOf" srcId="{FEE10A16-B194-4449-84AC-A17634E9F4A3}" destId="{239A7738-BEA9-41C5-9B3C-7EA45BAB7278}" srcOrd="4" destOrd="0" presId="urn:microsoft.com/office/officeart/2005/8/layout/balance1"/>
    <dgm:cxn modelId="{5B1B1D85-97AD-44D8-99C2-D4C57CE87CC4}" type="presParOf" srcId="{FEE10A16-B194-4449-84AC-A17634E9F4A3}" destId="{B2AFA818-EC49-44ED-8649-620ECCC62378}" srcOrd="5" destOrd="0" presId="urn:microsoft.com/office/officeart/2005/8/layout/balance1"/>
    <dgm:cxn modelId="{2E0BC1D9-C30B-471C-8E58-ED85E3448479}" type="presParOf" srcId="{FEE10A16-B194-4449-84AC-A17634E9F4A3}" destId="{17F544E2-0404-42FF-9F39-06FF3D18667F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C2D4988-0442-4048-AD4E-A1CAE943E388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E15E3B43-6990-42BE-BA7D-471F54DD0C9C}">
      <dgm:prSet phldrT="[Текст]" custT="1"/>
      <dgm:spPr>
        <a:noFill/>
      </dgm:spPr>
      <dgm:t>
        <a:bodyPr/>
        <a:lstStyle/>
        <a:p>
          <a:r>
            <a:rPr lang="ru-RU" sz="3200" b="1" i="0" dirty="0" smtClean="0">
              <a:solidFill>
                <a:schemeClr val="tx2"/>
              </a:solidFill>
            </a:rPr>
            <a:t>Физические факторы</a:t>
          </a:r>
          <a:endParaRPr lang="ru-RU" sz="3200" b="1" i="0" dirty="0">
            <a:solidFill>
              <a:schemeClr val="tx2"/>
            </a:solidFill>
          </a:endParaRPr>
        </a:p>
      </dgm:t>
    </dgm:pt>
    <dgm:pt modelId="{761ADB50-8AD4-44AA-8979-8EB7153B6F17}" type="parTrans" cxnId="{D1E82C81-049A-404E-874C-838C61687866}">
      <dgm:prSet/>
      <dgm:spPr/>
      <dgm:t>
        <a:bodyPr/>
        <a:lstStyle/>
        <a:p>
          <a:endParaRPr lang="ru-RU" sz="1600"/>
        </a:p>
      </dgm:t>
    </dgm:pt>
    <dgm:pt modelId="{67C94C8B-281D-4337-B3D9-FF351B29BB4B}" type="sibTrans" cxnId="{D1E82C81-049A-404E-874C-838C61687866}">
      <dgm:prSet/>
      <dgm:spPr/>
      <dgm:t>
        <a:bodyPr/>
        <a:lstStyle/>
        <a:p>
          <a:endParaRPr lang="ru-RU" sz="1600"/>
        </a:p>
      </dgm:t>
    </dgm:pt>
    <dgm:pt modelId="{EC65551D-A1BC-4A9A-B252-407A2962748F}">
      <dgm:prSet phldrT="[Текст]" custT="1"/>
      <dgm:spPr>
        <a:solidFill>
          <a:schemeClr val="accent3">
            <a:lumMod val="75000"/>
            <a:alpha val="97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bg1"/>
              </a:solidFill>
            </a:rPr>
            <a:t>Параметры микроклимата</a:t>
          </a:r>
          <a:endParaRPr lang="ru-RU" sz="1600" dirty="0">
            <a:solidFill>
              <a:schemeClr val="bg1"/>
            </a:solidFill>
          </a:endParaRPr>
        </a:p>
      </dgm:t>
    </dgm:pt>
    <dgm:pt modelId="{D1AE8D02-D433-41DB-997E-76AAE29DFECF}" type="parTrans" cxnId="{20D3BDB5-276F-4762-B427-3F6A293BC34A}">
      <dgm:prSet/>
      <dgm:spPr/>
      <dgm:t>
        <a:bodyPr/>
        <a:lstStyle/>
        <a:p>
          <a:endParaRPr lang="ru-RU" sz="1600"/>
        </a:p>
      </dgm:t>
    </dgm:pt>
    <dgm:pt modelId="{16EC0967-54E9-437F-A8CC-214DFA6AB51C}" type="sibTrans" cxnId="{20D3BDB5-276F-4762-B427-3F6A293BC34A}">
      <dgm:prSet/>
      <dgm:spPr/>
      <dgm:t>
        <a:bodyPr/>
        <a:lstStyle/>
        <a:p>
          <a:endParaRPr lang="ru-RU" sz="1600"/>
        </a:p>
      </dgm:t>
    </dgm:pt>
    <dgm:pt modelId="{CC2A35AF-83E6-44C5-BE1E-B47F80571E89}">
      <dgm:prSet phldrT="[Текст]" custT="1"/>
      <dgm:spPr>
        <a:solidFill>
          <a:schemeClr val="accent3">
            <a:lumMod val="75000"/>
            <a:alpha val="97000"/>
          </a:schemeClr>
        </a:solidFill>
      </dgm:spPr>
      <dgm:t>
        <a:bodyPr/>
        <a:lstStyle/>
        <a:p>
          <a:r>
            <a:rPr lang="ru-RU" sz="1600" dirty="0" smtClean="0"/>
            <a:t>Неионизирующие излучения</a:t>
          </a:r>
          <a:endParaRPr lang="ru-RU" sz="1600" dirty="0"/>
        </a:p>
      </dgm:t>
    </dgm:pt>
    <dgm:pt modelId="{2E5DC920-C9F7-4295-BDA8-784848E38EB1}" type="parTrans" cxnId="{758F7BF5-D0D1-4B9B-A99E-D6071BFAC4D7}">
      <dgm:prSet/>
      <dgm:spPr/>
      <dgm:t>
        <a:bodyPr/>
        <a:lstStyle/>
        <a:p>
          <a:endParaRPr lang="ru-RU" sz="1600"/>
        </a:p>
      </dgm:t>
    </dgm:pt>
    <dgm:pt modelId="{DE915D7F-3468-47CC-92B3-8F8483522DC2}" type="sibTrans" cxnId="{758F7BF5-D0D1-4B9B-A99E-D6071BFAC4D7}">
      <dgm:prSet/>
      <dgm:spPr/>
      <dgm:t>
        <a:bodyPr/>
        <a:lstStyle/>
        <a:p>
          <a:endParaRPr lang="ru-RU" sz="1600"/>
        </a:p>
      </dgm:t>
    </dgm:pt>
    <dgm:pt modelId="{909170B9-1699-458B-BB24-79AA347A2FFE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2"/>
              </a:solidFill>
            </a:rPr>
            <a:t>Параметры световой среды</a:t>
          </a:r>
          <a:endParaRPr lang="ru-RU" sz="1600" dirty="0">
            <a:solidFill>
              <a:schemeClr val="tx2"/>
            </a:solidFill>
          </a:endParaRPr>
        </a:p>
      </dgm:t>
    </dgm:pt>
    <dgm:pt modelId="{CE3928EF-9D33-48F2-9FAF-441338EB688C}" type="parTrans" cxnId="{7C255E61-B934-45FB-B659-7B72D4ABE2D6}">
      <dgm:prSet/>
      <dgm:spPr/>
      <dgm:t>
        <a:bodyPr/>
        <a:lstStyle/>
        <a:p>
          <a:endParaRPr lang="ru-RU" sz="1600"/>
        </a:p>
      </dgm:t>
    </dgm:pt>
    <dgm:pt modelId="{016CBFE7-FFA1-469E-BD0E-C00556BD24F0}" type="sibTrans" cxnId="{7C255E61-B934-45FB-B659-7B72D4ABE2D6}">
      <dgm:prSet/>
      <dgm:spPr/>
      <dgm:t>
        <a:bodyPr/>
        <a:lstStyle/>
        <a:p>
          <a:endParaRPr lang="ru-RU" sz="1600"/>
        </a:p>
      </dgm:t>
    </dgm:pt>
    <dgm:pt modelId="{059E5641-5B3F-4191-A7D5-02770C180FBF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2"/>
              </a:solidFill>
            </a:rPr>
            <a:t>Аэрозоли преимущественно </a:t>
          </a:r>
          <a:r>
            <a:rPr lang="ru-RU" sz="1600" dirty="0" err="1" smtClean="0">
              <a:solidFill>
                <a:schemeClr val="tx2"/>
              </a:solidFill>
            </a:rPr>
            <a:t>фиброгенного</a:t>
          </a:r>
          <a:r>
            <a:rPr lang="ru-RU" sz="1600" dirty="0" smtClean="0">
              <a:solidFill>
                <a:schemeClr val="tx2"/>
              </a:solidFill>
            </a:rPr>
            <a:t> действия (АПФД)</a:t>
          </a:r>
          <a:endParaRPr lang="ru-RU" sz="1600" dirty="0">
            <a:solidFill>
              <a:schemeClr val="tx2"/>
            </a:solidFill>
          </a:endParaRPr>
        </a:p>
      </dgm:t>
    </dgm:pt>
    <dgm:pt modelId="{CBCA7A7A-DA93-4F9E-87C0-5A556CDBE99C}" type="parTrans" cxnId="{54A38D76-C514-410A-8E24-1632B2506E99}">
      <dgm:prSet/>
      <dgm:spPr/>
      <dgm:t>
        <a:bodyPr/>
        <a:lstStyle/>
        <a:p>
          <a:endParaRPr lang="ru-RU" sz="1600"/>
        </a:p>
      </dgm:t>
    </dgm:pt>
    <dgm:pt modelId="{B4B99761-86A2-4930-A37B-876659302130}" type="sibTrans" cxnId="{54A38D76-C514-410A-8E24-1632B2506E99}">
      <dgm:prSet/>
      <dgm:spPr/>
      <dgm:t>
        <a:bodyPr/>
        <a:lstStyle/>
        <a:p>
          <a:endParaRPr lang="ru-RU" sz="1600"/>
        </a:p>
      </dgm:t>
    </dgm:pt>
    <dgm:pt modelId="{EDAEF274-7EA8-4E6C-8F71-F37D7C18ADCC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2"/>
              </a:solidFill>
            </a:rPr>
            <a:t>Ионизирующие излучения</a:t>
          </a:r>
          <a:endParaRPr lang="ru-RU" sz="1600" dirty="0">
            <a:solidFill>
              <a:schemeClr val="tx2"/>
            </a:solidFill>
          </a:endParaRPr>
        </a:p>
      </dgm:t>
    </dgm:pt>
    <dgm:pt modelId="{4FD9A581-380A-40CD-8E87-9986FEFC7DE0}" type="parTrans" cxnId="{7A318C78-7871-43E1-8B65-37748EADA115}">
      <dgm:prSet/>
      <dgm:spPr/>
      <dgm:t>
        <a:bodyPr/>
        <a:lstStyle/>
        <a:p>
          <a:endParaRPr lang="ru-RU" sz="1600"/>
        </a:p>
      </dgm:t>
    </dgm:pt>
    <dgm:pt modelId="{268C1EC8-AE9C-4329-85F1-E1D09B58C264}" type="sibTrans" cxnId="{7A318C78-7871-43E1-8B65-37748EADA115}">
      <dgm:prSet/>
      <dgm:spPr/>
      <dgm:t>
        <a:bodyPr/>
        <a:lstStyle/>
        <a:p>
          <a:endParaRPr lang="ru-RU" sz="1600"/>
        </a:p>
      </dgm:t>
    </dgm:pt>
    <dgm:pt modelId="{26DFF5A6-B681-4788-BE85-185DCA08DFE2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600" dirty="0" err="1" smtClean="0">
              <a:solidFill>
                <a:schemeClr val="tx2"/>
              </a:solidFill>
            </a:rPr>
            <a:t>Виброакустические</a:t>
          </a:r>
          <a:r>
            <a:rPr lang="ru-RU" sz="1600" dirty="0" smtClean="0">
              <a:solidFill>
                <a:schemeClr val="tx2"/>
              </a:solidFill>
            </a:rPr>
            <a:t> факторы</a:t>
          </a:r>
          <a:endParaRPr lang="ru-RU" sz="1600" dirty="0">
            <a:solidFill>
              <a:schemeClr val="tx2"/>
            </a:solidFill>
          </a:endParaRPr>
        </a:p>
      </dgm:t>
    </dgm:pt>
    <dgm:pt modelId="{EEA64F27-8B36-46D4-A748-286F997A5951}" type="parTrans" cxnId="{76D22C59-7FA6-4A44-AEB3-6DCDDB101EAC}">
      <dgm:prSet/>
      <dgm:spPr/>
      <dgm:t>
        <a:bodyPr/>
        <a:lstStyle/>
        <a:p>
          <a:endParaRPr lang="ru-RU" sz="1600"/>
        </a:p>
      </dgm:t>
    </dgm:pt>
    <dgm:pt modelId="{C2C7FDDB-4F82-42C3-8C85-9345718136E6}" type="sibTrans" cxnId="{76D22C59-7FA6-4A44-AEB3-6DCDDB101EAC}">
      <dgm:prSet/>
      <dgm:spPr/>
      <dgm:t>
        <a:bodyPr/>
        <a:lstStyle/>
        <a:p>
          <a:endParaRPr lang="ru-RU" sz="1600"/>
        </a:p>
      </dgm:t>
    </dgm:pt>
    <dgm:pt modelId="{3C7BB20F-0C11-4370-9A95-9EEB225C72CC}" type="pres">
      <dgm:prSet presAssocID="{DC2D4988-0442-4048-AD4E-A1CAE943E38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2782EE-65DB-4089-99DD-A3BAFD4A09EF}" type="pres">
      <dgm:prSet presAssocID="{E15E3B43-6990-42BE-BA7D-471F54DD0C9C}" presName="centerShape" presStyleLbl="node0" presStyleIdx="0" presStyleCnt="1" custScaleX="228918" custScaleY="141526" custLinFactNeighborY="-2059"/>
      <dgm:spPr/>
      <dgm:t>
        <a:bodyPr/>
        <a:lstStyle/>
        <a:p>
          <a:endParaRPr lang="ru-RU"/>
        </a:p>
      </dgm:t>
    </dgm:pt>
    <dgm:pt modelId="{228BE428-E859-4364-BB3C-F9F911F72680}" type="pres">
      <dgm:prSet presAssocID="{EC65551D-A1BC-4A9A-B252-407A2962748F}" presName="node" presStyleLbl="node1" presStyleIdx="0" presStyleCnt="6" custScaleX="216044" custScaleY="144468" custRadScaleRad="105033" custRadScaleInc="37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FFD401-B7A4-493C-B487-4696A243B82F}" type="pres">
      <dgm:prSet presAssocID="{EC65551D-A1BC-4A9A-B252-407A2962748F}" presName="dummy" presStyleCnt="0"/>
      <dgm:spPr/>
    </dgm:pt>
    <dgm:pt modelId="{42255953-C3D5-4A33-9CD2-B6661451EE8C}" type="pres">
      <dgm:prSet presAssocID="{16EC0967-54E9-437F-A8CC-214DFA6AB51C}" presName="sibTrans" presStyleLbl="sibTrans2D1" presStyleIdx="0" presStyleCnt="6"/>
      <dgm:spPr/>
      <dgm:t>
        <a:bodyPr/>
        <a:lstStyle/>
        <a:p>
          <a:endParaRPr lang="ru-RU"/>
        </a:p>
      </dgm:t>
    </dgm:pt>
    <dgm:pt modelId="{C87917C0-F4E1-4073-BD3E-8E1E3CB9710A}" type="pres">
      <dgm:prSet presAssocID="{26DFF5A6-B681-4788-BE85-185DCA08DFE2}" presName="node" presStyleLbl="node1" presStyleIdx="1" presStyleCnt="6" custScaleX="252626" custScaleY="161019" custRadScaleRad="141762" custRadScaleInc="46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47644-3A73-4066-AD79-BC838C992523}" type="pres">
      <dgm:prSet presAssocID="{26DFF5A6-B681-4788-BE85-185DCA08DFE2}" presName="dummy" presStyleCnt="0"/>
      <dgm:spPr/>
    </dgm:pt>
    <dgm:pt modelId="{6A97AA83-5BD9-4560-AEA9-56E4E3F2BC26}" type="pres">
      <dgm:prSet presAssocID="{C2C7FDDB-4F82-42C3-8C85-9345718136E6}" presName="sibTrans" presStyleLbl="sibTrans2D1" presStyleIdx="1" presStyleCnt="6"/>
      <dgm:spPr/>
      <dgm:t>
        <a:bodyPr/>
        <a:lstStyle/>
        <a:p>
          <a:endParaRPr lang="ru-RU"/>
        </a:p>
      </dgm:t>
    </dgm:pt>
    <dgm:pt modelId="{D23CB715-4051-4F3D-8810-B66345B73309}" type="pres">
      <dgm:prSet presAssocID="{EDAEF274-7EA8-4E6C-8F71-F37D7C18ADCC}" presName="node" presStyleLbl="node1" presStyleIdx="2" presStyleCnt="6" custScaleX="234968" custScaleY="156004" custRadScaleRad="140571" custRadScaleInc="-43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64263-498C-4E6D-BC64-6E95F17045D3}" type="pres">
      <dgm:prSet presAssocID="{EDAEF274-7EA8-4E6C-8F71-F37D7C18ADCC}" presName="dummy" presStyleCnt="0"/>
      <dgm:spPr/>
    </dgm:pt>
    <dgm:pt modelId="{E7472FBB-8E60-4B3E-81D9-75983B44407A}" type="pres">
      <dgm:prSet presAssocID="{268C1EC8-AE9C-4329-85F1-E1D09B58C264}" presName="sibTrans" presStyleLbl="sibTrans2D1" presStyleIdx="2" presStyleCnt="6"/>
      <dgm:spPr/>
      <dgm:t>
        <a:bodyPr/>
        <a:lstStyle/>
        <a:p>
          <a:endParaRPr lang="ru-RU"/>
        </a:p>
      </dgm:t>
    </dgm:pt>
    <dgm:pt modelId="{CBC2F409-D66D-4A83-BD0C-67F8C5DFCB9A}" type="pres">
      <dgm:prSet presAssocID="{CC2A35AF-83E6-44C5-BE1E-B47F80571E89}" presName="node" presStyleLbl="node1" presStyleIdx="3" presStyleCnt="6" custScaleX="262999" custScaleY="172676" custRadScaleRad="109997" custRadScaleInc="-10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3142BF-1F1C-4F97-A373-8025F6492721}" type="pres">
      <dgm:prSet presAssocID="{CC2A35AF-83E6-44C5-BE1E-B47F80571E89}" presName="dummy" presStyleCnt="0"/>
      <dgm:spPr/>
    </dgm:pt>
    <dgm:pt modelId="{326B6338-4F63-44BF-9302-376762053347}" type="pres">
      <dgm:prSet presAssocID="{DE915D7F-3468-47CC-92B3-8F8483522DC2}" presName="sibTrans" presStyleLbl="sibTrans2D1" presStyleIdx="3" presStyleCnt="6"/>
      <dgm:spPr/>
      <dgm:t>
        <a:bodyPr/>
        <a:lstStyle/>
        <a:p>
          <a:endParaRPr lang="ru-RU"/>
        </a:p>
      </dgm:t>
    </dgm:pt>
    <dgm:pt modelId="{A0E14EE3-72DB-4EC5-B742-2DBAAFB710A0}" type="pres">
      <dgm:prSet presAssocID="{909170B9-1699-458B-BB24-79AA347A2FFE}" presName="node" presStyleLbl="node1" presStyleIdx="4" presStyleCnt="6" custScaleX="204883" custScaleY="158214" custRadScaleRad="132173" custRadScaleInc="347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A1D431-283E-44EF-9A68-CC1945563900}" type="pres">
      <dgm:prSet presAssocID="{909170B9-1699-458B-BB24-79AA347A2FFE}" presName="dummy" presStyleCnt="0"/>
      <dgm:spPr/>
    </dgm:pt>
    <dgm:pt modelId="{70658020-71FC-483E-988F-E6BE4DC214F0}" type="pres">
      <dgm:prSet presAssocID="{016CBFE7-FFA1-469E-BD0E-C00556BD24F0}" presName="sibTrans" presStyleLbl="sibTrans2D1" presStyleIdx="4" presStyleCnt="6"/>
      <dgm:spPr/>
      <dgm:t>
        <a:bodyPr/>
        <a:lstStyle/>
        <a:p>
          <a:endParaRPr lang="ru-RU"/>
        </a:p>
      </dgm:t>
    </dgm:pt>
    <dgm:pt modelId="{706005DD-41FF-4832-B181-3087366BFB74}" type="pres">
      <dgm:prSet presAssocID="{059E5641-5B3F-4191-A7D5-02770C180FBF}" presName="node" presStyleLbl="node1" presStyleIdx="5" presStyleCnt="6" custScaleX="215201" custScaleY="161020" custRadScaleRad="136170" custRadScaleInc="-416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1698C-BDBA-4DE5-A63A-77F9CB9C771F}" type="pres">
      <dgm:prSet presAssocID="{059E5641-5B3F-4191-A7D5-02770C180FBF}" presName="dummy" presStyleCnt="0"/>
      <dgm:spPr/>
    </dgm:pt>
    <dgm:pt modelId="{C29D5B4D-357C-4177-B826-0E164747FA23}" type="pres">
      <dgm:prSet presAssocID="{B4B99761-86A2-4930-A37B-876659302130}" presName="sibTrans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E3410770-D6E5-4DC6-A2EB-5795EA700745}" type="presOf" srcId="{EDAEF274-7EA8-4E6C-8F71-F37D7C18ADCC}" destId="{D23CB715-4051-4F3D-8810-B66345B73309}" srcOrd="0" destOrd="0" presId="urn:microsoft.com/office/officeart/2005/8/layout/radial6"/>
    <dgm:cxn modelId="{D1E82C81-049A-404E-874C-838C61687866}" srcId="{DC2D4988-0442-4048-AD4E-A1CAE943E388}" destId="{E15E3B43-6990-42BE-BA7D-471F54DD0C9C}" srcOrd="0" destOrd="0" parTransId="{761ADB50-8AD4-44AA-8979-8EB7153B6F17}" sibTransId="{67C94C8B-281D-4337-B3D9-FF351B29BB4B}"/>
    <dgm:cxn modelId="{2448394B-D5E5-4327-88ED-EBC7B78508D9}" type="presOf" srcId="{CC2A35AF-83E6-44C5-BE1E-B47F80571E89}" destId="{CBC2F409-D66D-4A83-BD0C-67F8C5DFCB9A}" srcOrd="0" destOrd="0" presId="urn:microsoft.com/office/officeart/2005/8/layout/radial6"/>
    <dgm:cxn modelId="{3BFA03F7-DC18-4DAC-8A80-E1A694FF3204}" type="presOf" srcId="{268C1EC8-AE9C-4329-85F1-E1D09B58C264}" destId="{E7472FBB-8E60-4B3E-81D9-75983B44407A}" srcOrd="0" destOrd="0" presId="urn:microsoft.com/office/officeart/2005/8/layout/radial6"/>
    <dgm:cxn modelId="{20D3BDB5-276F-4762-B427-3F6A293BC34A}" srcId="{E15E3B43-6990-42BE-BA7D-471F54DD0C9C}" destId="{EC65551D-A1BC-4A9A-B252-407A2962748F}" srcOrd="0" destOrd="0" parTransId="{D1AE8D02-D433-41DB-997E-76AAE29DFECF}" sibTransId="{16EC0967-54E9-437F-A8CC-214DFA6AB51C}"/>
    <dgm:cxn modelId="{A6B02957-23B0-41D9-A27C-F616C31450BD}" type="presOf" srcId="{016CBFE7-FFA1-469E-BD0E-C00556BD24F0}" destId="{70658020-71FC-483E-988F-E6BE4DC214F0}" srcOrd="0" destOrd="0" presId="urn:microsoft.com/office/officeart/2005/8/layout/radial6"/>
    <dgm:cxn modelId="{01E55C87-D58E-4350-BD17-8249E10A747F}" type="presOf" srcId="{C2C7FDDB-4F82-42C3-8C85-9345718136E6}" destId="{6A97AA83-5BD9-4560-AEA9-56E4E3F2BC26}" srcOrd="0" destOrd="0" presId="urn:microsoft.com/office/officeart/2005/8/layout/radial6"/>
    <dgm:cxn modelId="{7C255E61-B934-45FB-B659-7B72D4ABE2D6}" srcId="{E15E3B43-6990-42BE-BA7D-471F54DD0C9C}" destId="{909170B9-1699-458B-BB24-79AA347A2FFE}" srcOrd="4" destOrd="0" parTransId="{CE3928EF-9D33-48F2-9FAF-441338EB688C}" sibTransId="{016CBFE7-FFA1-469E-BD0E-C00556BD24F0}"/>
    <dgm:cxn modelId="{76D22C59-7FA6-4A44-AEB3-6DCDDB101EAC}" srcId="{E15E3B43-6990-42BE-BA7D-471F54DD0C9C}" destId="{26DFF5A6-B681-4788-BE85-185DCA08DFE2}" srcOrd="1" destOrd="0" parTransId="{EEA64F27-8B36-46D4-A748-286F997A5951}" sibTransId="{C2C7FDDB-4F82-42C3-8C85-9345718136E6}"/>
    <dgm:cxn modelId="{7A318C78-7871-43E1-8B65-37748EADA115}" srcId="{E15E3B43-6990-42BE-BA7D-471F54DD0C9C}" destId="{EDAEF274-7EA8-4E6C-8F71-F37D7C18ADCC}" srcOrd="2" destOrd="0" parTransId="{4FD9A581-380A-40CD-8E87-9986FEFC7DE0}" sibTransId="{268C1EC8-AE9C-4329-85F1-E1D09B58C264}"/>
    <dgm:cxn modelId="{8EDBD504-946D-416E-87AA-FAA91FFC9DB9}" type="presOf" srcId="{909170B9-1699-458B-BB24-79AA347A2FFE}" destId="{A0E14EE3-72DB-4EC5-B742-2DBAAFB710A0}" srcOrd="0" destOrd="0" presId="urn:microsoft.com/office/officeart/2005/8/layout/radial6"/>
    <dgm:cxn modelId="{B82866FB-1E5A-4C0F-818F-145C8A6FF4FE}" type="presOf" srcId="{26DFF5A6-B681-4788-BE85-185DCA08DFE2}" destId="{C87917C0-F4E1-4073-BD3E-8E1E3CB9710A}" srcOrd="0" destOrd="0" presId="urn:microsoft.com/office/officeart/2005/8/layout/radial6"/>
    <dgm:cxn modelId="{71BB167F-104F-4242-96BC-BB9DC29298EA}" type="presOf" srcId="{16EC0967-54E9-437F-A8CC-214DFA6AB51C}" destId="{42255953-C3D5-4A33-9CD2-B6661451EE8C}" srcOrd="0" destOrd="0" presId="urn:microsoft.com/office/officeart/2005/8/layout/radial6"/>
    <dgm:cxn modelId="{500D2F00-7113-47C9-8DD1-4E3917544E9E}" type="presOf" srcId="{DC2D4988-0442-4048-AD4E-A1CAE943E388}" destId="{3C7BB20F-0C11-4370-9A95-9EEB225C72CC}" srcOrd="0" destOrd="0" presId="urn:microsoft.com/office/officeart/2005/8/layout/radial6"/>
    <dgm:cxn modelId="{2D80BF29-D698-496F-8AAA-12D020E0EA96}" type="presOf" srcId="{E15E3B43-6990-42BE-BA7D-471F54DD0C9C}" destId="{D72782EE-65DB-4089-99DD-A3BAFD4A09EF}" srcOrd="0" destOrd="0" presId="urn:microsoft.com/office/officeart/2005/8/layout/radial6"/>
    <dgm:cxn modelId="{758F7BF5-D0D1-4B9B-A99E-D6071BFAC4D7}" srcId="{E15E3B43-6990-42BE-BA7D-471F54DD0C9C}" destId="{CC2A35AF-83E6-44C5-BE1E-B47F80571E89}" srcOrd="3" destOrd="0" parTransId="{2E5DC920-C9F7-4295-BDA8-784848E38EB1}" sibTransId="{DE915D7F-3468-47CC-92B3-8F8483522DC2}"/>
    <dgm:cxn modelId="{54A38D76-C514-410A-8E24-1632B2506E99}" srcId="{E15E3B43-6990-42BE-BA7D-471F54DD0C9C}" destId="{059E5641-5B3F-4191-A7D5-02770C180FBF}" srcOrd="5" destOrd="0" parTransId="{CBCA7A7A-DA93-4F9E-87C0-5A556CDBE99C}" sibTransId="{B4B99761-86A2-4930-A37B-876659302130}"/>
    <dgm:cxn modelId="{4E8D2261-61F6-48BA-A0E4-AB608936880E}" type="presOf" srcId="{DE915D7F-3468-47CC-92B3-8F8483522DC2}" destId="{326B6338-4F63-44BF-9302-376762053347}" srcOrd="0" destOrd="0" presId="urn:microsoft.com/office/officeart/2005/8/layout/radial6"/>
    <dgm:cxn modelId="{76A8E3D1-24DC-4E0C-98A4-87B56020A975}" type="presOf" srcId="{B4B99761-86A2-4930-A37B-876659302130}" destId="{C29D5B4D-357C-4177-B826-0E164747FA23}" srcOrd="0" destOrd="0" presId="urn:microsoft.com/office/officeart/2005/8/layout/radial6"/>
    <dgm:cxn modelId="{D001BF5C-2B1C-4E25-A0B9-60456BAB2ECD}" type="presOf" srcId="{059E5641-5B3F-4191-A7D5-02770C180FBF}" destId="{706005DD-41FF-4832-B181-3087366BFB74}" srcOrd="0" destOrd="0" presId="urn:microsoft.com/office/officeart/2005/8/layout/radial6"/>
    <dgm:cxn modelId="{D1BBD1C5-A3A2-4A31-8E94-D57B30C0CDA0}" type="presOf" srcId="{EC65551D-A1BC-4A9A-B252-407A2962748F}" destId="{228BE428-E859-4364-BB3C-F9F911F72680}" srcOrd="0" destOrd="0" presId="urn:microsoft.com/office/officeart/2005/8/layout/radial6"/>
    <dgm:cxn modelId="{2535E793-7BD8-4DDF-90A7-752764B9E69D}" type="presParOf" srcId="{3C7BB20F-0C11-4370-9A95-9EEB225C72CC}" destId="{D72782EE-65DB-4089-99DD-A3BAFD4A09EF}" srcOrd="0" destOrd="0" presId="urn:microsoft.com/office/officeart/2005/8/layout/radial6"/>
    <dgm:cxn modelId="{62FA4EA5-02C8-46A5-BEF3-72B080CCC801}" type="presParOf" srcId="{3C7BB20F-0C11-4370-9A95-9EEB225C72CC}" destId="{228BE428-E859-4364-BB3C-F9F911F72680}" srcOrd="1" destOrd="0" presId="urn:microsoft.com/office/officeart/2005/8/layout/radial6"/>
    <dgm:cxn modelId="{57A93D49-4AE7-4F09-964A-CE01E8AECE7B}" type="presParOf" srcId="{3C7BB20F-0C11-4370-9A95-9EEB225C72CC}" destId="{1AFFD401-B7A4-493C-B487-4696A243B82F}" srcOrd="2" destOrd="0" presId="urn:microsoft.com/office/officeart/2005/8/layout/radial6"/>
    <dgm:cxn modelId="{B1572EAA-33CA-4CEC-B0BA-C6136E156FB0}" type="presParOf" srcId="{3C7BB20F-0C11-4370-9A95-9EEB225C72CC}" destId="{42255953-C3D5-4A33-9CD2-B6661451EE8C}" srcOrd="3" destOrd="0" presId="urn:microsoft.com/office/officeart/2005/8/layout/radial6"/>
    <dgm:cxn modelId="{9BACE73C-8F2B-48BD-85F1-5660C477E2CA}" type="presParOf" srcId="{3C7BB20F-0C11-4370-9A95-9EEB225C72CC}" destId="{C87917C0-F4E1-4073-BD3E-8E1E3CB9710A}" srcOrd="4" destOrd="0" presId="urn:microsoft.com/office/officeart/2005/8/layout/radial6"/>
    <dgm:cxn modelId="{956CD0D4-C007-4C29-8540-F6676ABCB2A4}" type="presParOf" srcId="{3C7BB20F-0C11-4370-9A95-9EEB225C72CC}" destId="{9AF47644-3A73-4066-AD79-BC838C992523}" srcOrd="5" destOrd="0" presId="urn:microsoft.com/office/officeart/2005/8/layout/radial6"/>
    <dgm:cxn modelId="{E1382B02-9235-4E7A-A3B0-04A11122E3EE}" type="presParOf" srcId="{3C7BB20F-0C11-4370-9A95-9EEB225C72CC}" destId="{6A97AA83-5BD9-4560-AEA9-56E4E3F2BC26}" srcOrd="6" destOrd="0" presId="urn:microsoft.com/office/officeart/2005/8/layout/radial6"/>
    <dgm:cxn modelId="{43B5206F-8403-411A-8D0F-E0DA23E1CC33}" type="presParOf" srcId="{3C7BB20F-0C11-4370-9A95-9EEB225C72CC}" destId="{D23CB715-4051-4F3D-8810-B66345B73309}" srcOrd="7" destOrd="0" presId="urn:microsoft.com/office/officeart/2005/8/layout/radial6"/>
    <dgm:cxn modelId="{B2758773-AD5B-4A29-93B2-7762AB4668A5}" type="presParOf" srcId="{3C7BB20F-0C11-4370-9A95-9EEB225C72CC}" destId="{86D64263-498C-4E6D-BC64-6E95F17045D3}" srcOrd="8" destOrd="0" presId="urn:microsoft.com/office/officeart/2005/8/layout/radial6"/>
    <dgm:cxn modelId="{C5CBD241-AEBE-4ABB-8EAF-D3F4DEED65DB}" type="presParOf" srcId="{3C7BB20F-0C11-4370-9A95-9EEB225C72CC}" destId="{E7472FBB-8E60-4B3E-81D9-75983B44407A}" srcOrd="9" destOrd="0" presId="urn:microsoft.com/office/officeart/2005/8/layout/radial6"/>
    <dgm:cxn modelId="{CAC87D20-87F4-44F1-B0F6-E32BEDB54402}" type="presParOf" srcId="{3C7BB20F-0C11-4370-9A95-9EEB225C72CC}" destId="{CBC2F409-D66D-4A83-BD0C-67F8C5DFCB9A}" srcOrd="10" destOrd="0" presId="urn:microsoft.com/office/officeart/2005/8/layout/radial6"/>
    <dgm:cxn modelId="{FAFB03DD-D6A7-4D04-B9B1-36793CD94AF7}" type="presParOf" srcId="{3C7BB20F-0C11-4370-9A95-9EEB225C72CC}" destId="{0C3142BF-1F1C-4F97-A373-8025F6492721}" srcOrd="11" destOrd="0" presId="urn:microsoft.com/office/officeart/2005/8/layout/radial6"/>
    <dgm:cxn modelId="{E94FFACA-F5C7-4A0C-90C4-C5CA36D0193B}" type="presParOf" srcId="{3C7BB20F-0C11-4370-9A95-9EEB225C72CC}" destId="{326B6338-4F63-44BF-9302-376762053347}" srcOrd="12" destOrd="0" presId="urn:microsoft.com/office/officeart/2005/8/layout/radial6"/>
    <dgm:cxn modelId="{141CDE0E-9CA0-4937-8B81-AAC329EA3323}" type="presParOf" srcId="{3C7BB20F-0C11-4370-9A95-9EEB225C72CC}" destId="{A0E14EE3-72DB-4EC5-B742-2DBAAFB710A0}" srcOrd="13" destOrd="0" presId="urn:microsoft.com/office/officeart/2005/8/layout/radial6"/>
    <dgm:cxn modelId="{632C847C-1BBE-4B84-8AB0-4A37DFE09B72}" type="presParOf" srcId="{3C7BB20F-0C11-4370-9A95-9EEB225C72CC}" destId="{9AA1D431-283E-44EF-9A68-CC1945563900}" srcOrd="14" destOrd="0" presId="urn:microsoft.com/office/officeart/2005/8/layout/radial6"/>
    <dgm:cxn modelId="{D4037DD2-2802-443B-9E35-1B32042281F1}" type="presParOf" srcId="{3C7BB20F-0C11-4370-9A95-9EEB225C72CC}" destId="{70658020-71FC-483E-988F-E6BE4DC214F0}" srcOrd="15" destOrd="0" presId="urn:microsoft.com/office/officeart/2005/8/layout/radial6"/>
    <dgm:cxn modelId="{70BC8466-15BA-41A8-AAEE-D4A033A85A29}" type="presParOf" srcId="{3C7BB20F-0C11-4370-9A95-9EEB225C72CC}" destId="{706005DD-41FF-4832-B181-3087366BFB74}" srcOrd="16" destOrd="0" presId="urn:microsoft.com/office/officeart/2005/8/layout/radial6"/>
    <dgm:cxn modelId="{C06A3E07-FA83-40F9-85AC-007A0F7577AE}" type="presParOf" srcId="{3C7BB20F-0C11-4370-9A95-9EEB225C72CC}" destId="{9851698C-BDBA-4DE5-A63A-77F9CB9C771F}" srcOrd="17" destOrd="0" presId="urn:microsoft.com/office/officeart/2005/8/layout/radial6"/>
    <dgm:cxn modelId="{5995B25E-F146-409C-BAB7-05FDCB3B3DB5}" type="presParOf" srcId="{3C7BB20F-0C11-4370-9A95-9EEB225C72CC}" destId="{C29D5B4D-357C-4177-B826-0E164747FA23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ED1AD39-58A8-432B-B126-352B5284CD5A}" type="doc">
      <dgm:prSet loTypeId="urn:microsoft.com/office/officeart/2005/8/layout/radial5" loCatId="relationship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39D41B9D-9FDC-4946-8C4D-D805E8CF5E62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2"/>
              </a:solidFill>
            </a:rPr>
            <a:t>Химический фактор</a:t>
          </a:r>
        </a:p>
        <a:p>
          <a:r>
            <a:rPr lang="ru-RU" sz="1200" b="0" dirty="0" smtClean="0">
              <a:solidFill>
                <a:schemeClr val="tx2"/>
              </a:solidFill>
            </a:rPr>
            <a:t>(химические вещества и смеси, в том числе вещества биологической природы, получаемые методом химического синтеза)</a:t>
          </a:r>
          <a:endParaRPr lang="ru-RU" sz="1200" b="0" dirty="0">
            <a:solidFill>
              <a:schemeClr val="tx2"/>
            </a:solidFill>
          </a:endParaRPr>
        </a:p>
      </dgm:t>
    </dgm:pt>
    <dgm:pt modelId="{ECD9DB39-33A6-49B9-A999-240A2E6A01B5}" type="parTrans" cxnId="{83955F59-A206-4249-92CF-4624C65B54F4}">
      <dgm:prSet/>
      <dgm:spPr/>
      <dgm:t>
        <a:bodyPr/>
        <a:lstStyle/>
        <a:p>
          <a:endParaRPr lang="ru-RU"/>
        </a:p>
      </dgm:t>
    </dgm:pt>
    <dgm:pt modelId="{A2BCC605-AB3A-4A48-A729-C72E8FF7F299}" type="sibTrans" cxnId="{83955F59-A206-4249-92CF-4624C65B54F4}">
      <dgm:prSet/>
      <dgm:spPr/>
      <dgm:t>
        <a:bodyPr/>
        <a:lstStyle/>
        <a:p>
          <a:endParaRPr lang="ru-RU"/>
        </a:p>
      </dgm:t>
    </dgm:pt>
    <dgm:pt modelId="{25FBE2C8-50C0-47F7-A019-ED1D21F2C7A3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гормоны</a:t>
          </a:r>
          <a:endParaRPr lang="ru-RU" dirty="0">
            <a:solidFill>
              <a:schemeClr val="tx2"/>
            </a:solidFill>
          </a:endParaRPr>
        </a:p>
      </dgm:t>
    </dgm:pt>
    <dgm:pt modelId="{D4BED4B0-17C0-440A-AF2C-BCAE0E90DFC4}" type="parTrans" cxnId="{2C95BAAD-61C8-4567-B73F-534B70F010B7}">
      <dgm:prSet/>
      <dgm:spPr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</dgm:spPr>
      <dgm:t>
        <a:bodyPr/>
        <a:lstStyle/>
        <a:p>
          <a:endParaRPr lang="ru-RU"/>
        </a:p>
      </dgm:t>
    </dgm:pt>
    <dgm:pt modelId="{FF38CA3B-86B5-4D1B-BF68-2DBE3957C319}" type="sibTrans" cxnId="{2C95BAAD-61C8-4567-B73F-534B70F010B7}">
      <dgm:prSet/>
      <dgm:spPr/>
      <dgm:t>
        <a:bodyPr/>
        <a:lstStyle/>
        <a:p>
          <a:endParaRPr lang="ru-RU"/>
        </a:p>
      </dgm:t>
    </dgm:pt>
    <dgm:pt modelId="{CDC28867-06FC-40CA-890E-C20C7E1307AC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витамины</a:t>
          </a:r>
          <a:endParaRPr lang="ru-RU" dirty="0">
            <a:solidFill>
              <a:schemeClr val="tx2"/>
            </a:solidFill>
          </a:endParaRPr>
        </a:p>
      </dgm:t>
    </dgm:pt>
    <dgm:pt modelId="{6DD312FF-BA34-47B8-A8FA-AD07107F413E}" type="parTrans" cxnId="{2C37BEAC-7F83-425D-8D50-902873C11885}">
      <dgm:prSet/>
      <dgm:spPr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</dgm:spPr>
      <dgm:t>
        <a:bodyPr/>
        <a:lstStyle/>
        <a:p>
          <a:endParaRPr lang="ru-RU"/>
        </a:p>
      </dgm:t>
    </dgm:pt>
    <dgm:pt modelId="{AC4028DF-A615-448E-85BA-EA6DDCE84803}" type="sibTrans" cxnId="{2C37BEAC-7F83-425D-8D50-902873C11885}">
      <dgm:prSet/>
      <dgm:spPr/>
      <dgm:t>
        <a:bodyPr/>
        <a:lstStyle/>
        <a:p>
          <a:endParaRPr lang="ru-RU"/>
        </a:p>
      </dgm:t>
    </dgm:pt>
    <dgm:pt modelId="{A9481A5A-01C6-482F-A53F-76885F7C66C7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ферменты</a:t>
          </a:r>
          <a:endParaRPr lang="ru-RU" dirty="0">
            <a:solidFill>
              <a:schemeClr val="tx2"/>
            </a:solidFill>
          </a:endParaRPr>
        </a:p>
      </dgm:t>
    </dgm:pt>
    <dgm:pt modelId="{B3CF2A29-ED67-4135-84C1-C47507192063}" type="parTrans" cxnId="{EFF9BE91-F660-410B-9B3B-EBE562F4FCD8}">
      <dgm:prSet/>
      <dgm:spPr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</dgm:spPr>
      <dgm:t>
        <a:bodyPr/>
        <a:lstStyle/>
        <a:p>
          <a:endParaRPr lang="ru-RU"/>
        </a:p>
      </dgm:t>
    </dgm:pt>
    <dgm:pt modelId="{8769846E-57BD-424B-8071-B1BFC0CB7A08}" type="sibTrans" cxnId="{EFF9BE91-F660-410B-9B3B-EBE562F4FCD8}">
      <dgm:prSet/>
      <dgm:spPr/>
      <dgm:t>
        <a:bodyPr/>
        <a:lstStyle/>
        <a:p>
          <a:endParaRPr lang="ru-RU"/>
        </a:p>
      </dgm:t>
    </dgm:pt>
    <dgm:pt modelId="{BB8F2F3F-0FBD-4099-A76B-40455CB7FA94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антибиотики</a:t>
          </a:r>
          <a:endParaRPr lang="ru-RU" dirty="0">
            <a:solidFill>
              <a:schemeClr val="tx2"/>
            </a:solidFill>
          </a:endParaRPr>
        </a:p>
      </dgm:t>
    </dgm:pt>
    <dgm:pt modelId="{BDE9A80F-1AB2-4C3F-8350-00BDDE16088B}" type="parTrans" cxnId="{C4330022-E77F-4604-B730-4018CC3D3760}">
      <dgm:prSet/>
      <dgm:spPr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</dgm:spPr>
      <dgm:t>
        <a:bodyPr/>
        <a:lstStyle/>
        <a:p>
          <a:endParaRPr lang="ru-RU"/>
        </a:p>
      </dgm:t>
    </dgm:pt>
    <dgm:pt modelId="{DA18F184-5293-4C33-BA70-0EEC759B0769}" type="sibTrans" cxnId="{C4330022-E77F-4604-B730-4018CC3D3760}">
      <dgm:prSet/>
      <dgm:spPr/>
      <dgm:t>
        <a:bodyPr/>
        <a:lstStyle/>
        <a:p>
          <a:endParaRPr lang="ru-RU"/>
        </a:p>
      </dgm:t>
    </dgm:pt>
    <dgm:pt modelId="{0841DA6F-8379-4699-811A-AE474BA78875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белковые препараты</a:t>
          </a:r>
          <a:endParaRPr lang="ru-RU" dirty="0">
            <a:solidFill>
              <a:schemeClr val="tx2"/>
            </a:solidFill>
          </a:endParaRPr>
        </a:p>
      </dgm:t>
    </dgm:pt>
    <dgm:pt modelId="{192FB06E-6259-481C-9B84-93AA6AB29CC7}" type="parTrans" cxnId="{8C5DE591-08F7-42F6-9746-3EA5FC25204C}">
      <dgm:prSet/>
      <dgm:spPr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</dgm:spPr>
      <dgm:t>
        <a:bodyPr/>
        <a:lstStyle/>
        <a:p>
          <a:endParaRPr lang="ru-RU"/>
        </a:p>
      </dgm:t>
    </dgm:pt>
    <dgm:pt modelId="{EA292D9C-2B7D-43CF-A26C-144D3A9CAA4A}" type="sibTrans" cxnId="{8C5DE591-08F7-42F6-9746-3EA5FC25204C}">
      <dgm:prSet/>
      <dgm:spPr/>
      <dgm:t>
        <a:bodyPr/>
        <a:lstStyle/>
        <a:p>
          <a:endParaRPr lang="ru-RU"/>
        </a:p>
      </dgm:t>
    </dgm:pt>
    <dgm:pt modelId="{9A97D2AA-39DC-4862-91AF-C1AB67A2C513}" type="pres">
      <dgm:prSet presAssocID="{1ED1AD39-58A8-432B-B126-352B5284CD5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8B3794-361C-4B97-A103-3FB28DF2110D}" type="pres">
      <dgm:prSet presAssocID="{39D41B9D-9FDC-4946-8C4D-D805E8CF5E62}" presName="centerShape" presStyleLbl="node0" presStyleIdx="0" presStyleCnt="1" custScaleX="211927" custScaleY="190642" custLinFactNeighborX="-386" custLinFactNeighborY="24278"/>
      <dgm:spPr/>
      <dgm:t>
        <a:bodyPr/>
        <a:lstStyle/>
        <a:p>
          <a:endParaRPr lang="ru-RU"/>
        </a:p>
      </dgm:t>
    </dgm:pt>
    <dgm:pt modelId="{12D616FA-409D-4F3A-B572-2EB1853F0DE7}" type="pres">
      <dgm:prSet presAssocID="{D4BED4B0-17C0-440A-AF2C-BCAE0E90DFC4}" presName="parTrans" presStyleLbl="sibTrans2D1" presStyleIdx="0" presStyleCnt="5"/>
      <dgm:spPr/>
      <dgm:t>
        <a:bodyPr/>
        <a:lstStyle/>
        <a:p>
          <a:endParaRPr lang="ru-RU"/>
        </a:p>
      </dgm:t>
    </dgm:pt>
    <dgm:pt modelId="{1F1FBEDB-F124-4975-A3DC-7AE30AAC669B}" type="pres">
      <dgm:prSet presAssocID="{D4BED4B0-17C0-440A-AF2C-BCAE0E90DFC4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8DA293A0-7B3A-4882-9059-680702C47F4A}" type="pres">
      <dgm:prSet presAssocID="{25FBE2C8-50C0-47F7-A019-ED1D21F2C7A3}" presName="node" presStyleLbl="node1" presStyleIdx="0" presStyleCnt="5" custRadScaleRad="86953" custRadScaleInc="-76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304BBB-18AF-4E1B-AF0B-19701BA1F48D}" type="pres">
      <dgm:prSet presAssocID="{6DD312FF-BA34-47B8-A8FA-AD07107F413E}" presName="parTrans" presStyleLbl="sibTrans2D1" presStyleIdx="1" presStyleCnt="5"/>
      <dgm:spPr/>
      <dgm:t>
        <a:bodyPr/>
        <a:lstStyle/>
        <a:p>
          <a:endParaRPr lang="ru-RU"/>
        </a:p>
      </dgm:t>
    </dgm:pt>
    <dgm:pt modelId="{76BF13DF-28DD-4058-9E03-0CDD1F8E57B9}" type="pres">
      <dgm:prSet presAssocID="{6DD312FF-BA34-47B8-A8FA-AD07107F413E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20DCCE48-1396-4399-847A-9AFD83E5A792}" type="pres">
      <dgm:prSet presAssocID="{CDC28867-06FC-40CA-890E-C20C7E1307AC}" presName="node" presStyleLbl="node1" presStyleIdx="1" presStyleCnt="5" custRadScaleRad="146483" custRadScaleInc="-19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A514B-2387-4971-AE83-34D43E715C2F}" type="pres">
      <dgm:prSet presAssocID="{192FB06E-6259-481C-9B84-93AA6AB29CC7}" presName="parTrans" presStyleLbl="sibTrans2D1" presStyleIdx="2" presStyleCnt="5"/>
      <dgm:spPr/>
      <dgm:t>
        <a:bodyPr/>
        <a:lstStyle/>
        <a:p>
          <a:endParaRPr lang="ru-RU"/>
        </a:p>
      </dgm:t>
    </dgm:pt>
    <dgm:pt modelId="{E9D24B42-050B-43A1-B560-7FC23F881259}" type="pres">
      <dgm:prSet presAssocID="{192FB06E-6259-481C-9B84-93AA6AB29CC7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8424BB46-D646-44A2-87C3-9BA03CE67194}" type="pres">
      <dgm:prSet presAssocID="{0841DA6F-8379-4699-811A-AE474BA78875}" presName="node" presStyleLbl="node1" presStyleIdx="2" presStyleCnt="5" custRadScaleRad="158105" custRadScaleInc="-77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06840F-0D88-4DB2-B88F-A8D78334FC03}" type="pres">
      <dgm:prSet presAssocID="{B3CF2A29-ED67-4135-84C1-C47507192063}" presName="parTrans" presStyleLbl="sibTrans2D1" presStyleIdx="3" presStyleCnt="5"/>
      <dgm:spPr/>
      <dgm:t>
        <a:bodyPr/>
        <a:lstStyle/>
        <a:p>
          <a:endParaRPr lang="ru-RU"/>
        </a:p>
      </dgm:t>
    </dgm:pt>
    <dgm:pt modelId="{4AD8118A-44FA-4BF9-9DF1-A41250B45FBA}" type="pres">
      <dgm:prSet presAssocID="{B3CF2A29-ED67-4135-84C1-C47507192063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7A80CDB5-DFB6-4D22-90D9-511B507040C9}" type="pres">
      <dgm:prSet presAssocID="{A9481A5A-01C6-482F-A53F-76885F7C66C7}" presName="node" presStyleLbl="node1" presStyleIdx="3" presStyleCnt="5" custRadScaleRad="181551" custRadScaleInc="93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93750-A1B1-42EC-93CE-4C25975AEE4E}" type="pres">
      <dgm:prSet presAssocID="{BDE9A80F-1AB2-4C3F-8350-00BDDE16088B}" presName="parTrans" presStyleLbl="sibTrans2D1" presStyleIdx="4" presStyleCnt="5"/>
      <dgm:spPr/>
      <dgm:t>
        <a:bodyPr/>
        <a:lstStyle/>
        <a:p>
          <a:endParaRPr lang="ru-RU"/>
        </a:p>
      </dgm:t>
    </dgm:pt>
    <dgm:pt modelId="{9D892FB3-DD23-48C9-82A6-86B5625BAF00}" type="pres">
      <dgm:prSet presAssocID="{BDE9A80F-1AB2-4C3F-8350-00BDDE16088B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82FE1AFE-32F4-4A4E-83E2-9BC1B1FA98E1}" type="pres">
      <dgm:prSet presAssocID="{BB8F2F3F-0FBD-4099-A76B-40455CB7FA94}" presName="node" presStyleLbl="node1" presStyleIdx="4" presStyleCnt="5" custRadScaleRad="154420" custRadScaleInc="-8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95BAAD-61C8-4567-B73F-534B70F010B7}" srcId="{39D41B9D-9FDC-4946-8C4D-D805E8CF5E62}" destId="{25FBE2C8-50C0-47F7-A019-ED1D21F2C7A3}" srcOrd="0" destOrd="0" parTransId="{D4BED4B0-17C0-440A-AF2C-BCAE0E90DFC4}" sibTransId="{FF38CA3B-86B5-4D1B-BF68-2DBE3957C319}"/>
    <dgm:cxn modelId="{8B3A0D05-9BB3-4739-9E43-C57E3881ACB0}" type="presOf" srcId="{B3CF2A29-ED67-4135-84C1-C47507192063}" destId="{9D06840F-0D88-4DB2-B88F-A8D78334FC03}" srcOrd="0" destOrd="0" presId="urn:microsoft.com/office/officeart/2005/8/layout/radial5"/>
    <dgm:cxn modelId="{C4330022-E77F-4604-B730-4018CC3D3760}" srcId="{39D41B9D-9FDC-4946-8C4D-D805E8CF5E62}" destId="{BB8F2F3F-0FBD-4099-A76B-40455CB7FA94}" srcOrd="4" destOrd="0" parTransId="{BDE9A80F-1AB2-4C3F-8350-00BDDE16088B}" sibTransId="{DA18F184-5293-4C33-BA70-0EEC759B0769}"/>
    <dgm:cxn modelId="{2C37BEAC-7F83-425D-8D50-902873C11885}" srcId="{39D41B9D-9FDC-4946-8C4D-D805E8CF5E62}" destId="{CDC28867-06FC-40CA-890E-C20C7E1307AC}" srcOrd="1" destOrd="0" parTransId="{6DD312FF-BA34-47B8-A8FA-AD07107F413E}" sibTransId="{AC4028DF-A615-448E-85BA-EA6DDCE84803}"/>
    <dgm:cxn modelId="{3B2A9128-378E-4308-B52A-A5F8BE2D94C3}" type="presOf" srcId="{39D41B9D-9FDC-4946-8C4D-D805E8CF5E62}" destId="{E28B3794-361C-4B97-A103-3FB28DF2110D}" srcOrd="0" destOrd="0" presId="urn:microsoft.com/office/officeart/2005/8/layout/radial5"/>
    <dgm:cxn modelId="{83955F59-A206-4249-92CF-4624C65B54F4}" srcId="{1ED1AD39-58A8-432B-B126-352B5284CD5A}" destId="{39D41B9D-9FDC-4946-8C4D-D805E8CF5E62}" srcOrd="0" destOrd="0" parTransId="{ECD9DB39-33A6-49B9-A999-240A2E6A01B5}" sibTransId="{A2BCC605-AB3A-4A48-A729-C72E8FF7F299}"/>
    <dgm:cxn modelId="{143ED9DF-52FA-4EDC-8265-6EEB6243F925}" type="presOf" srcId="{B3CF2A29-ED67-4135-84C1-C47507192063}" destId="{4AD8118A-44FA-4BF9-9DF1-A41250B45FBA}" srcOrd="1" destOrd="0" presId="urn:microsoft.com/office/officeart/2005/8/layout/radial5"/>
    <dgm:cxn modelId="{145A3EBD-E0F5-4134-8531-CFC5F88881F9}" type="presOf" srcId="{6DD312FF-BA34-47B8-A8FA-AD07107F413E}" destId="{76BF13DF-28DD-4058-9E03-0CDD1F8E57B9}" srcOrd="1" destOrd="0" presId="urn:microsoft.com/office/officeart/2005/8/layout/radial5"/>
    <dgm:cxn modelId="{6BDBD69E-8FBA-4E75-971D-5A5D5B055630}" type="presOf" srcId="{BB8F2F3F-0FBD-4099-A76B-40455CB7FA94}" destId="{82FE1AFE-32F4-4A4E-83E2-9BC1B1FA98E1}" srcOrd="0" destOrd="0" presId="urn:microsoft.com/office/officeart/2005/8/layout/radial5"/>
    <dgm:cxn modelId="{EFF9BE91-F660-410B-9B3B-EBE562F4FCD8}" srcId="{39D41B9D-9FDC-4946-8C4D-D805E8CF5E62}" destId="{A9481A5A-01C6-482F-A53F-76885F7C66C7}" srcOrd="3" destOrd="0" parTransId="{B3CF2A29-ED67-4135-84C1-C47507192063}" sibTransId="{8769846E-57BD-424B-8071-B1BFC0CB7A08}"/>
    <dgm:cxn modelId="{C0978A90-8BDE-4582-B154-3211FDF05158}" type="presOf" srcId="{D4BED4B0-17C0-440A-AF2C-BCAE0E90DFC4}" destId="{12D616FA-409D-4F3A-B572-2EB1853F0DE7}" srcOrd="0" destOrd="0" presId="urn:microsoft.com/office/officeart/2005/8/layout/radial5"/>
    <dgm:cxn modelId="{7EB36EB4-D9F9-4570-8D13-2F9AFFE56F5A}" type="presOf" srcId="{A9481A5A-01C6-482F-A53F-76885F7C66C7}" destId="{7A80CDB5-DFB6-4D22-90D9-511B507040C9}" srcOrd="0" destOrd="0" presId="urn:microsoft.com/office/officeart/2005/8/layout/radial5"/>
    <dgm:cxn modelId="{8C5DE591-08F7-42F6-9746-3EA5FC25204C}" srcId="{39D41B9D-9FDC-4946-8C4D-D805E8CF5E62}" destId="{0841DA6F-8379-4699-811A-AE474BA78875}" srcOrd="2" destOrd="0" parTransId="{192FB06E-6259-481C-9B84-93AA6AB29CC7}" sibTransId="{EA292D9C-2B7D-43CF-A26C-144D3A9CAA4A}"/>
    <dgm:cxn modelId="{18ABC93D-F012-408A-85BD-778450127A2B}" type="presOf" srcId="{192FB06E-6259-481C-9B84-93AA6AB29CC7}" destId="{E5DA514B-2387-4971-AE83-34D43E715C2F}" srcOrd="0" destOrd="0" presId="urn:microsoft.com/office/officeart/2005/8/layout/radial5"/>
    <dgm:cxn modelId="{4B98CACE-E1C9-4522-8E6D-280502D60F10}" type="presOf" srcId="{D4BED4B0-17C0-440A-AF2C-BCAE0E90DFC4}" destId="{1F1FBEDB-F124-4975-A3DC-7AE30AAC669B}" srcOrd="1" destOrd="0" presId="urn:microsoft.com/office/officeart/2005/8/layout/radial5"/>
    <dgm:cxn modelId="{7492D291-1F24-49D8-BB71-E5F7312AC9B4}" type="presOf" srcId="{BDE9A80F-1AB2-4C3F-8350-00BDDE16088B}" destId="{85193750-A1B1-42EC-93CE-4C25975AEE4E}" srcOrd="0" destOrd="0" presId="urn:microsoft.com/office/officeart/2005/8/layout/radial5"/>
    <dgm:cxn modelId="{055B2E60-DD60-4F60-8BA4-754501CB4E9B}" type="presOf" srcId="{0841DA6F-8379-4699-811A-AE474BA78875}" destId="{8424BB46-D646-44A2-87C3-9BA03CE67194}" srcOrd="0" destOrd="0" presId="urn:microsoft.com/office/officeart/2005/8/layout/radial5"/>
    <dgm:cxn modelId="{9886A3D8-5E9E-478E-82C4-A20DB5E4AFD8}" type="presOf" srcId="{1ED1AD39-58A8-432B-B126-352B5284CD5A}" destId="{9A97D2AA-39DC-4862-91AF-C1AB67A2C513}" srcOrd="0" destOrd="0" presId="urn:microsoft.com/office/officeart/2005/8/layout/radial5"/>
    <dgm:cxn modelId="{5545B99F-2027-41E3-8668-82C1CAD5ACC7}" type="presOf" srcId="{25FBE2C8-50C0-47F7-A019-ED1D21F2C7A3}" destId="{8DA293A0-7B3A-4882-9059-680702C47F4A}" srcOrd="0" destOrd="0" presId="urn:microsoft.com/office/officeart/2005/8/layout/radial5"/>
    <dgm:cxn modelId="{19C5F61B-016D-46A9-B713-3A5C8D3AFBF7}" type="presOf" srcId="{BDE9A80F-1AB2-4C3F-8350-00BDDE16088B}" destId="{9D892FB3-DD23-48C9-82A6-86B5625BAF00}" srcOrd="1" destOrd="0" presId="urn:microsoft.com/office/officeart/2005/8/layout/radial5"/>
    <dgm:cxn modelId="{E08D57C2-C985-4661-8A5B-6509225FD0C3}" type="presOf" srcId="{CDC28867-06FC-40CA-890E-C20C7E1307AC}" destId="{20DCCE48-1396-4399-847A-9AFD83E5A792}" srcOrd="0" destOrd="0" presId="urn:microsoft.com/office/officeart/2005/8/layout/radial5"/>
    <dgm:cxn modelId="{1D49C243-6181-4181-99AF-DB4AF54F6DA0}" type="presOf" srcId="{192FB06E-6259-481C-9B84-93AA6AB29CC7}" destId="{E9D24B42-050B-43A1-B560-7FC23F881259}" srcOrd="1" destOrd="0" presId="urn:microsoft.com/office/officeart/2005/8/layout/radial5"/>
    <dgm:cxn modelId="{7ABDCA14-FDE8-4546-8B66-51EF743521E4}" type="presOf" srcId="{6DD312FF-BA34-47B8-A8FA-AD07107F413E}" destId="{AF304BBB-18AF-4E1B-AF0B-19701BA1F48D}" srcOrd="0" destOrd="0" presId="urn:microsoft.com/office/officeart/2005/8/layout/radial5"/>
    <dgm:cxn modelId="{23203A5D-8164-4C77-8F4E-F4B03A5DEBB4}" type="presParOf" srcId="{9A97D2AA-39DC-4862-91AF-C1AB67A2C513}" destId="{E28B3794-361C-4B97-A103-3FB28DF2110D}" srcOrd="0" destOrd="0" presId="urn:microsoft.com/office/officeart/2005/8/layout/radial5"/>
    <dgm:cxn modelId="{A127F3CD-4F1D-4A28-96EA-31179F5F24EB}" type="presParOf" srcId="{9A97D2AA-39DC-4862-91AF-C1AB67A2C513}" destId="{12D616FA-409D-4F3A-B572-2EB1853F0DE7}" srcOrd="1" destOrd="0" presId="urn:microsoft.com/office/officeart/2005/8/layout/radial5"/>
    <dgm:cxn modelId="{17193D2A-F8AA-4762-B166-FAD78C510974}" type="presParOf" srcId="{12D616FA-409D-4F3A-B572-2EB1853F0DE7}" destId="{1F1FBEDB-F124-4975-A3DC-7AE30AAC669B}" srcOrd="0" destOrd="0" presId="urn:microsoft.com/office/officeart/2005/8/layout/radial5"/>
    <dgm:cxn modelId="{64D75B2F-F773-4DC1-BD5F-41D7F8E003B4}" type="presParOf" srcId="{9A97D2AA-39DC-4862-91AF-C1AB67A2C513}" destId="{8DA293A0-7B3A-4882-9059-680702C47F4A}" srcOrd="2" destOrd="0" presId="urn:microsoft.com/office/officeart/2005/8/layout/radial5"/>
    <dgm:cxn modelId="{13D1C737-4AB5-42F6-8EA8-DCA45AFC218B}" type="presParOf" srcId="{9A97D2AA-39DC-4862-91AF-C1AB67A2C513}" destId="{AF304BBB-18AF-4E1B-AF0B-19701BA1F48D}" srcOrd="3" destOrd="0" presId="urn:microsoft.com/office/officeart/2005/8/layout/radial5"/>
    <dgm:cxn modelId="{D497369C-B52A-4267-8D54-0E1D2DF801D3}" type="presParOf" srcId="{AF304BBB-18AF-4E1B-AF0B-19701BA1F48D}" destId="{76BF13DF-28DD-4058-9E03-0CDD1F8E57B9}" srcOrd="0" destOrd="0" presId="urn:microsoft.com/office/officeart/2005/8/layout/radial5"/>
    <dgm:cxn modelId="{645D4840-C628-4A0C-A3BA-23D62ED94255}" type="presParOf" srcId="{9A97D2AA-39DC-4862-91AF-C1AB67A2C513}" destId="{20DCCE48-1396-4399-847A-9AFD83E5A792}" srcOrd="4" destOrd="0" presId="urn:microsoft.com/office/officeart/2005/8/layout/radial5"/>
    <dgm:cxn modelId="{CB742CCE-FEAF-4A7B-B026-76547BF18AC1}" type="presParOf" srcId="{9A97D2AA-39DC-4862-91AF-C1AB67A2C513}" destId="{E5DA514B-2387-4971-AE83-34D43E715C2F}" srcOrd="5" destOrd="0" presId="urn:microsoft.com/office/officeart/2005/8/layout/radial5"/>
    <dgm:cxn modelId="{0F2E3B03-7FE9-460F-A7C4-547EC2C68F2B}" type="presParOf" srcId="{E5DA514B-2387-4971-AE83-34D43E715C2F}" destId="{E9D24B42-050B-43A1-B560-7FC23F881259}" srcOrd="0" destOrd="0" presId="urn:microsoft.com/office/officeart/2005/8/layout/radial5"/>
    <dgm:cxn modelId="{41E2D32B-5F97-425B-8D79-954D7700CB4A}" type="presParOf" srcId="{9A97D2AA-39DC-4862-91AF-C1AB67A2C513}" destId="{8424BB46-D646-44A2-87C3-9BA03CE67194}" srcOrd="6" destOrd="0" presId="urn:microsoft.com/office/officeart/2005/8/layout/radial5"/>
    <dgm:cxn modelId="{14398FAD-4FE7-4404-AA73-B3460DF0CD6A}" type="presParOf" srcId="{9A97D2AA-39DC-4862-91AF-C1AB67A2C513}" destId="{9D06840F-0D88-4DB2-B88F-A8D78334FC03}" srcOrd="7" destOrd="0" presId="urn:microsoft.com/office/officeart/2005/8/layout/radial5"/>
    <dgm:cxn modelId="{0C424EEE-0124-4609-9EA7-2E0E4B656454}" type="presParOf" srcId="{9D06840F-0D88-4DB2-B88F-A8D78334FC03}" destId="{4AD8118A-44FA-4BF9-9DF1-A41250B45FBA}" srcOrd="0" destOrd="0" presId="urn:microsoft.com/office/officeart/2005/8/layout/radial5"/>
    <dgm:cxn modelId="{8307885A-CE50-4E39-940D-DB3BDC3F68DB}" type="presParOf" srcId="{9A97D2AA-39DC-4862-91AF-C1AB67A2C513}" destId="{7A80CDB5-DFB6-4D22-90D9-511B507040C9}" srcOrd="8" destOrd="0" presId="urn:microsoft.com/office/officeart/2005/8/layout/radial5"/>
    <dgm:cxn modelId="{EDBC3DA6-698F-42E4-971D-E050865F6FDE}" type="presParOf" srcId="{9A97D2AA-39DC-4862-91AF-C1AB67A2C513}" destId="{85193750-A1B1-42EC-93CE-4C25975AEE4E}" srcOrd="9" destOrd="0" presId="urn:microsoft.com/office/officeart/2005/8/layout/radial5"/>
    <dgm:cxn modelId="{42F83750-45D8-43A0-839F-B06DF4F2CB7D}" type="presParOf" srcId="{85193750-A1B1-42EC-93CE-4C25975AEE4E}" destId="{9D892FB3-DD23-48C9-82A6-86B5625BAF00}" srcOrd="0" destOrd="0" presId="urn:microsoft.com/office/officeart/2005/8/layout/radial5"/>
    <dgm:cxn modelId="{7DB09BB4-BEE8-4EB5-8766-4FE1731E065F}" type="presParOf" srcId="{9A97D2AA-39DC-4862-91AF-C1AB67A2C513}" destId="{82FE1AFE-32F4-4A4E-83E2-9BC1B1FA98E1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138C1-2071-4119-88C8-0A3146100907}">
      <dsp:nvSpPr>
        <dsp:cNvPr id="0" name=""/>
        <dsp:cNvSpPr/>
      </dsp:nvSpPr>
      <dsp:spPr>
        <a:xfrm>
          <a:off x="0" y="0"/>
          <a:ext cx="8352928" cy="150243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НЕДОПУЩЕНИЕ КОНФЛИКТА ИНТЕРЕСОВ</a:t>
          </a:r>
          <a:endParaRPr lang="ru-RU" sz="3200" kern="1200" dirty="0"/>
        </a:p>
      </dsp:txBody>
      <dsp:txXfrm>
        <a:off x="73343" y="73343"/>
        <a:ext cx="8206242" cy="1355748"/>
      </dsp:txXfrm>
    </dsp:sp>
    <dsp:sp modelId="{E1220C2F-20D6-4204-AFA4-2E4A16CA8F8F}">
      <dsp:nvSpPr>
        <dsp:cNvPr id="0" name=""/>
        <dsp:cNvSpPr/>
      </dsp:nvSpPr>
      <dsp:spPr>
        <a:xfrm>
          <a:off x="0" y="1503710"/>
          <a:ext cx="8352928" cy="58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600" kern="1200" dirty="0"/>
        </a:p>
      </dsp:txBody>
      <dsp:txXfrm>
        <a:off x="0" y="1503710"/>
        <a:ext cx="8352928" cy="58646"/>
      </dsp:txXfrm>
    </dsp:sp>
    <dsp:sp modelId="{A95E24D9-ADF1-4264-AF32-75E52BE007A9}">
      <dsp:nvSpPr>
        <dsp:cNvPr id="0" name=""/>
        <dsp:cNvSpPr/>
      </dsp:nvSpPr>
      <dsp:spPr>
        <a:xfrm>
          <a:off x="0" y="1562356"/>
          <a:ext cx="8352928" cy="1963658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2"/>
              </a:solidFill>
            </a:rPr>
            <a:t>ОГРАНИЧЕНИЕ КРУГА ЛИЦ, ПРОВОДЯЩИХ СПЕЦИАЛЬНУЮ ОЦЕНКУ УСЛОВИЙ ТРУДА – ЭКСПЕРТЫ НЕСУТ ПЕРСОНАЛЬНУЮ ОТВЕТСТВЕННОСТЬ ЗА ОБЪЕКТИВНЫЕ РЕЗУЛЬТАТЫ СОУТ</a:t>
          </a:r>
          <a:endParaRPr lang="ru-RU" sz="3200" kern="1200" dirty="0">
            <a:solidFill>
              <a:schemeClr val="tx2"/>
            </a:solidFill>
          </a:endParaRPr>
        </a:p>
      </dsp:txBody>
      <dsp:txXfrm>
        <a:off x="95858" y="1658214"/>
        <a:ext cx="8161212" cy="1771942"/>
      </dsp:txXfrm>
    </dsp:sp>
    <dsp:sp modelId="{386D37F6-A164-4CE3-ACA0-C16277461AAA}">
      <dsp:nvSpPr>
        <dsp:cNvPr id="0" name=""/>
        <dsp:cNvSpPr/>
      </dsp:nvSpPr>
      <dsp:spPr>
        <a:xfrm>
          <a:off x="0" y="3596136"/>
          <a:ext cx="8352928" cy="1948479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ДЕНЕЖНОЕ ВОЗНАГРАЖДЕНИЕ ОРГАНИЗАЦИИ, ПРОВОДЯЩЕЙ СОУТ, НЕ МОЖЕТ БЫТЬ ПОСТАВЛЕНО В ЗАВИСИМОСТЬ ОТ РЕЗУЛЬТАТОВ ОЦЕНКИ</a:t>
          </a:r>
          <a:endParaRPr lang="ru-RU" sz="3200" kern="1200" dirty="0"/>
        </a:p>
      </dsp:txBody>
      <dsp:txXfrm>
        <a:off x="95117" y="3691253"/>
        <a:ext cx="8162694" cy="1758245"/>
      </dsp:txXfrm>
    </dsp:sp>
    <dsp:sp modelId="{9D1DAEC4-864E-4551-8413-0E176BA048F8}">
      <dsp:nvSpPr>
        <dsp:cNvPr id="0" name=""/>
        <dsp:cNvSpPr/>
      </dsp:nvSpPr>
      <dsp:spPr>
        <a:xfrm>
          <a:off x="0" y="5484693"/>
          <a:ext cx="8352928" cy="58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600" kern="1200" dirty="0"/>
        </a:p>
      </dsp:txBody>
      <dsp:txXfrm>
        <a:off x="0" y="5484693"/>
        <a:ext cx="8352928" cy="5864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2832C-778F-45B6-BB50-2F3F084F5F6D}">
      <dsp:nvSpPr>
        <dsp:cNvPr id="0" name=""/>
        <dsp:cNvSpPr/>
      </dsp:nvSpPr>
      <dsp:spPr>
        <a:xfrm>
          <a:off x="3317617" y="2736938"/>
          <a:ext cx="3868003" cy="1493248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/>
              </a:solidFill>
            </a:rPr>
            <a:t>Биологические факторы</a:t>
          </a:r>
          <a:endParaRPr lang="ru-RU" sz="2400" b="1" kern="1200" dirty="0">
            <a:solidFill>
              <a:schemeClr val="tx2"/>
            </a:solidFill>
          </a:endParaRPr>
        </a:p>
      </dsp:txBody>
      <dsp:txXfrm>
        <a:off x="3884073" y="2955619"/>
        <a:ext cx="2735091" cy="1055886"/>
      </dsp:txXfrm>
    </dsp:sp>
    <dsp:sp modelId="{D2444787-AE57-4282-ACB5-094CCBC509C9}">
      <dsp:nvSpPr>
        <dsp:cNvPr id="0" name=""/>
        <dsp:cNvSpPr/>
      </dsp:nvSpPr>
      <dsp:spPr>
        <a:xfrm rot="12297910">
          <a:off x="1929819" y="2252842"/>
          <a:ext cx="1598492" cy="57076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  <a:alpha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74057-4CD2-4C69-B89A-0FE56E29D118}">
      <dsp:nvSpPr>
        <dsp:cNvPr id="0" name=""/>
        <dsp:cNvSpPr/>
      </dsp:nvSpPr>
      <dsp:spPr>
        <a:xfrm>
          <a:off x="0" y="720440"/>
          <a:ext cx="1902559" cy="152204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  <a:alpha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Микроорганизмы-продуценты, живые клетки и споры, содержащиеся в бактериальных препаратах*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44579" y="765019"/>
        <a:ext cx="1813401" cy="1432889"/>
      </dsp:txXfrm>
    </dsp:sp>
    <dsp:sp modelId="{AB15A1E3-7D7A-41E2-9FD4-08E6519AF61F}">
      <dsp:nvSpPr>
        <dsp:cNvPr id="0" name=""/>
        <dsp:cNvSpPr/>
      </dsp:nvSpPr>
      <dsp:spPr>
        <a:xfrm rot="13897930">
          <a:off x="3746198" y="2001963"/>
          <a:ext cx="790786" cy="57076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  <a:alpha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B747A-BE24-4673-AEBE-22ACCC45849C}">
      <dsp:nvSpPr>
        <dsp:cNvPr id="0" name=""/>
        <dsp:cNvSpPr/>
      </dsp:nvSpPr>
      <dsp:spPr>
        <a:xfrm>
          <a:off x="2316131" y="216202"/>
          <a:ext cx="1902559" cy="152204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  <a:alpha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Патогенные микроорганизмы – возбудители особо опасных инфекционных заболеваний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2360710" y="260781"/>
        <a:ext cx="1813401" cy="1432889"/>
      </dsp:txXfrm>
    </dsp:sp>
    <dsp:sp modelId="{99EC0247-4082-455C-90E2-0C05901A683A}">
      <dsp:nvSpPr>
        <dsp:cNvPr id="0" name=""/>
        <dsp:cNvSpPr/>
      </dsp:nvSpPr>
      <dsp:spPr>
        <a:xfrm rot="17845457">
          <a:off x="6372346" y="2098460"/>
          <a:ext cx="984756" cy="57076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  <a:alpha val="6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6429B0-BE35-4423-93D5-F9762C778B37}">
      <dsp:nvSpPr>
        <dsp:cNvPr id="0" name=""/>
        <dsp:cNvSpPr/>
      </dsp:nvSpPr>
      <dsp:spPr>
        <a:xfrm>
          <a:off x="4606687" y="144015"/>
          <a:ext cx="3901160" cy="1646612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  <a:alpha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/>
              </a:solidFill>
            </a:rPr>
            <a:t>Патогенные микроорганизмы – возбудители иных инфекционных заболеваний </a:t>
          </a:r>
          <a:r>
            <a:rPr lang="ru-RU" sz="1400" kern="1200" dirty="0" smtClean="0">
              <a:solidFill>
                <a:schemeClr val="tx2"/>
              </a:solidFill>
            </a:rPr>
            <a:t>(СН 1.3.1285-03 «Безопасность работы с микроорганизмами I  и II групп патогенности (опасности)», введенные в действие постановлением Главного государственного санитарного врача Российской Федерации от 15 апреля 2003 г. № 42</a:t>
          </a:r>
          <a:r>
            <a:rPr lang="ru-RU" sz="1200" kern="1200" dirty="0" smtClean="0">
              <a:solidFill>
                <a:schemeClr val="tx2"/>
              </a:solidFill>
            </a:rPr>
            <a:t>)</a:t>
          </a:r>
          <a:endParaRPr lang="ru-RU" sz="1200" kern="1200" dirty="0">
            <a:solidFill>
              <a:schemeClr val="tx2"/>
            </a:solidFill>
          </a:endParaRPr>
        </a:p>
      </dsp:txBody>
      <dsp:txXfrm>
        <a:off x="4654915" y="192243"/>
        <a:ext cx="3804704" cy="155015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309D2-51AF-4932-8212-9292C587EE4D}">
      <dsp:nvSpPr>
        <dsp:cNvPr id="0" name=""/>
        <dsp:cNvSpPr/>
      </dsp:nvSpPr>
      <dsp:spPr>
        <a:xfrm>
          <a:off x="2518005" y="1754069"/>
          <a:ext cx="2183296" cy="144744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</a:rPr>
            <a:t>Тяжесть трудового процесса</a:t>
          </a:r>
          <a:endParaRPr lang="ru-RU" sz="1800" b="1" kern="1200" dirty="0">
            <a:solidFill>
              <a:schemeClr val="tx2"/>
            </a:solidFill>
          </a:endParaRPr>
        </a:p>
      </dsp:txBody>
      <dsp:txXfrm>
        <a:off x="2837741" y="1966042"/>
        <a:ext cx="1543824" cy="1023495"/>
      </dsp:txXfrm>
    </dsp:sp>
    <dsp:sp modelId="{203EBE23-C8B6-4B7B-A7EB-23D1D8E3733D}">
      <dsp:nvSpPr>
        <dsp:cNvPr id="0" name=""/>
        <dsp:cNvSpPr/>
      </dsp:nvSpPr>
      <dsp:spPr>
        <a:xfrm rot="16444620">
          <a:off x="3545625" y="1275250"/>
          <a:ext cx="265681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582644" y="1409848"/>
        <a:ext cx="185977" cy="284541"/>
      </dsp:txXfrm>
    </dsp:sp>
    <dsp:sp modelId="{8E785F7C-3E37-400A-8F7A-A5878C98351A}">
      <dsp:nvSpPr>
        <dsp:cNvPr id="0" name=""/>
        <dsp:cNvSpPr/>
      </dsp:nvSpPr>
      <dsp:spPr>
        <a:xfrm>
          <a:off x="2592291" y="5"/>
          <a:ext cx="2298468" cy="125532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Масса поднимаемого и перемещаемого вручную груза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2928894" y="183844"/>
        <a:ext cx="1625262" cy="887650"/>
      </dsp:txXfrm>
    </dsp:sp>
    <dsp:sp modelId="{FDF8CB78-5186-491C-8AF9-A7CAE00FF54B}">
      <dsp:nvSpPr>
        <dsp:cNvPr id="0" name=""/>
        <dsp:cNvSpPr/>
      </dsp:nvSpPr>
      <dsp:spPr>
        <a:xfrm rot="19277259">
          <a:off x="4377032" y="1491560"/>
          <a:ext cx="334506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388056" y="1617788"/>
        <a:ext cx="234154" cy="284541"/>
      </dsp:txXfrm>
    </dsp:sp>
    <dsp:sp modelId="{4FFB40D9-DA0B-4CE2-ABD3-C31B6ED683BC}">
      <dsp:nvSpPr>
        <dsp:cNvPr id="0" name=""/>
        <dsp:cNvSpPr/>
      </dsp:nvSpPr>
      <dsp:spPr>
        <a:xfrm>
          <a:off x="4402586" y="245695"/>
          <a:ext cx="2180366" cy="1445535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Стереотипные рабочие движения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4721893" y="457389"/>
        <a:ext cx="1541752" cy="1022147"/>
      </dsp:txXfrm>
    </dsp:sp>
    <dsp:sp modelId="{19CC7CD0-13F2-4D5C-A7F8-000681548DFC}">
      <dsp:nvSpPr>
        <dsp:cNvPr id="0" name=""/>
        <dsp:cNvSpPr/>
      </dsp:nvSpPr>
      <dsp:spPr>
        <a:xfrm rot="20930863">
          <a:off x="4708693" y="2010956"/>
          <a:ext cx="132408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709068" y="2109644"/>
        <a:ext cx="92686" cy="284541"/>
      </dsp:txXfrm>
    </dsp:sp>
    <dsp:sp modelId="{E58C6D33-CE11-4F2A-82E7-DF565DE10356}">
      <dsp:nvSpPr>
        <dsp:cNvPr id="0" name=""/>
        <dsp:cNvSpPr/>
      </dsp:nvSpPr>
      <dsp:spPr>
        <a:xfrm>
          <a:off x="4863264" y="1305782"/>
          <a:ext cx="2050226" cy="1445560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Статическая нагрузка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5163513" y="1517479"/>
        <a:ext cx="1449728" cy="1022166"/>
      </dsp:txXfrm>
    </dsp:sp>
    <dsp:sp modelId="{4F5FFDB8-8D43-4FCB-9FB4-718F77F98EDE}">
      <dsp:nvSpPr>
        <dsp:cNvPr id="0" name=""/>
        <dsp:cNvSpPr/>
      </dsp:nvSpPr>
      <dsp:spPr>
        <a:xfrm rot="818594">
          <a:off x="4717766" y="2535518"/>
          <a:ext cx="213242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718669" y="2622820"/>
        <a:ext cx="149269" cy="284541"/>
      </dsp:txXfrm>
    </dsp:sp>
    <dsp:sp modelId="{9E473388-E304-4DEA-A364-0AA46F967728}">
      <dsp:nvSpPr>
        <dsp:cNvPr id="0" name=""/>
        <dsp:cNvSpPr/>
      </dsp:nvSpPr>
      <dsp:spPr>
        <a:xfrm>
          <a:off x="4961472" y="2363031"/>
          <a:ext cx="2108260" cy="1397481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Физическая динамическая нагрузка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5270220" y="2567687"/>
        <a:ext cx="1490764" cy="988169"/>
      </dsp:txXfrm>
    </dsp:sp>
    <dsp:sp modelId="{8A668CB6-EECC-44B0-BE62-83915BC02C1C}">
      <dsp:nvSpPr>
        <dsp:cNvPr id="0" name=""/>
        <dsp:cNvSpPr/>
      </dsp:nvSpPr>
      <dsp:spPr>
        <a:xfrm rot="6281811">
          <a:off x="3260807" y="3149339"/>
          <a:ext cx="221029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302373" y="3212116"/>
        <a:ext cx="154720" cy="284541"/>
      </dsp:txXfrm>
    </dsp:sp>
    <dsp:sp modelId="{73952D76-1D57-4D77-BBC6-A0740FC43042}">
      <dsp:nvSpPr>
        <dsp:cNvPr id="0" name=""/>
        <dsp:cNvSpPr/>
      </dsp:nvSpPr>
      <dsp:spPr>
        <a:xfrm>
          <a:off x="2204792" y="3584983"/>
          <a:ext cx="1899662" cy="125532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Рабочая поза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2482991" y="3768822"/>
        <a:ext cx="1343264" cy="887650"/>
      </dsp:txXfrm>
    </dsp:sp>
    <dsp:sp modelId="{29AD56B1-D11A-4B6A-94FD-5155FC09596E}">
      <dsp:nvSpPr>
        <dsp:cNvPr id="0" name=""/>
        <dsp:cNvSpPr/>
      </dsp:nvSpPr>
      <dsp:spPr>
        <a:xfrm rot="3136459">
          <a:off x="4118611" y="3014864"/>
          <a:ext cx="179920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129086" y="3088365"/>
        <a:ext cx="125944" cy="284541"/>
      </dsp:txXfrm>
    </dsp:sp>
    <dsp:sp modelId="{08E7CB09-0AC4-475C-85C8-FAC119F26809}">
      <dsp:nvSpPr>
        <dsp:cNvPr id="0" name=""/>
        <dsp:cNvSpPr/>
      </dsp:nvSpPr>
      <dsp:spPr>
        <a:xfrm>
          <a:off x="3799763" y="3321239"/>
          <a:ext cx="1895896" cy="125532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Наклоны корпуса тела работника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4077411" y="3505078"/>
        <a:ext cx="1340600" cy="887650"/>
      </dsp:txXfrm>
    </dsp:sp>
    <dsp:sp modelId="{86844F19-4140-4A62-B1E9-1812A4D44E95}">
      <dsp:nvSpPr>
        <dsp:cNvPr id="0" name=""/>
        <dsp:cNvSpPr/>
      </dsp:nvSpPr>
      <dsp:spPr>
        <a:xfrm rot="8480145">
          <a:off x="2386387" y="3045921"/>
          <a:ext cx="433729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2502246" y="3100122"/>
        <a:ext cx="303610" cy="284541"/>
      </dsp:txXfrm>
    </dsp:sp>
    <dsp:sp modelId="{79E76D75-20A4-4053-9B83-C3B2BFC10CA5}">
      <dsp:nvSpPr>
        <dsp:cNvPr id="0" name=""/>
        <dsp:cNvSpPr/>
      </dsp:nvSpPr>
      <dsp:spPr>
        <a:xfrm>
          <a:off x="829325" y="3383394"/>
          <a:ext cx="1728097" cy="125532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Перемещение в пространстве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1082399" y="3567233"/>
        <a:ext cx="1221949" cy="88765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309D2-51AF-4932-8212-9292C587EE4D}">
      <dsp:nvSpPr>
        <dsp:cNvPr id="0" name=""/>
        <dsp:cNvSpPr/>
      </dsp:nvSpPr>
      <dsp:spPr>
        <a:xfrm>
          <a:off x="1996498" y="1690058"/>
          <a:ext cx="3311973" cy="157546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</a:rPr>
            <a:t>Напряженность трудового процесса</a:t>
          </a:r>
          <a:endParaRPr lang="ru-RU" sz="1800" b="1" kern="1200" dirty="0">
            <a:solidFill>
              <a:schemeClr val="tx2"/>
            </a:solidFill>
          </a:endParaRPr>
        </a:p>
      </dsp:txBody>
      <dsp:txXfrm>
        <a:off x="2481525" y="1920779"/>
        <a:ext cx="2341919" cy="1114022"/>
      </dsp:txXfrm>
    </dsp:sp>
    <dsp:sp modelId="{203EBE23-C8B6-4B7B-A7EB-23D1D8E3733D}">
      <dsp:nvSpPr>
        <dsp:cNvPr id="0" name=""/>
        <dsp:cNvSpPr/>
      </dsp:nvSpPr>
      <dsp:spPr>
        <a:xfrm rot="16828514">
          <a:off x="3716812" y="1238152"/>
          <a:ext cx="242061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746520" y="1368703"/>
        <a:ext cx="169443" cy="284541"/>
      </dsp:txXfrm>
    </dsp:sp>
    <dsp:sp modelId="{8E785F7C-3E37-400A-8F7A-A5878C98351A}">
      <dsp:nvSpPr>
        <dsp:cNvPr id="0" name=""/>
        <dsp:cNvSpPr/>
      </dsp:nvSpPr>
      <dsp:spPr>
        <a:xfrm>
          <a:off x="2846835" y="-8172"/>
          <a:ext cx="2298468" cy="1255328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Длительность сосредоточенного наблюдения*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3183438" y="175667"/>
        <a:ext cx="1625262" cy="887650"/>
      </dsp:txXfrm>
    </dsp:sp>
    <dsp:sp modelId="{FDF8CB78-5186-491C-8AF9-A7CAE00FF54B}">
      <dsp:nvSpPr>
        <dsp:cNvPr id="0" name=""/>
        <dsp:cNvSpPr/>
      </dsp:nvSpPr>
      <dsp:spPr>
        <a:xfrm rot="19392897">
          <a:off x="4635399" y="1354851"/>
          <a:ext cx="403662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647455" y="1485956"/>
        <a:ext cx="282563" cy="284541"/>
      </dsp:txXfrm>
    </dsp:sp>
    <dsp:sp modelId="{4FFB40D9-DA0B-4CE2-ABD3-C31B6ED683BC}">
      <dsp:nvSpPr>
        <dsp:cNvPr id="0" name=""/>
        <dsp:cNvSpPr/>
      </dsp:nvSpPr>
      <dsp:spPr>
        <a:xfrm>
          <a:off x="4706362" y="72006"/>
          <a:ext cx="2394161" cy="1445535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Плотность сигналов (световых, звуковых) и сообщений в ед. времени*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5056979" y="283700"/>
        <a:ext cx="1692927" cy="1022147"/>
      </dsp:txXfrm>
    </dsp:sp>
    <dsp:sp modelId="{19CC7CD0-13F2-4D5C-A7F8-000681548DFC}">
      <dsp:nvSpPr>
        <dsp:cNvPr id="0" name=""/>
        <dsp:cNvSpPr/>
      </dsp:nvSpPr>
      <dsp:spPr>
        <a:xfrm rot="10178109">
          <a:off x="5101723" y="1969308"/>
          <a:ext cx="68871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5122215" y="2062296"/>
        <a:ext cx="48210" cy="284541"/>
      </dsp:txXfrm>
    </dsp:sp>
    <dsp:sp modelId="{E58C6D33-CE11-4F2A-82E7-DF565DE10356}">
      <dsp:nvSpPr>
        <dsp:cNvPr id="0" name=""/>
        <dsp:cNvSpPr/>
      </dsp:nvSpPr>
      <dsp:spPr>
        <a:xfrm>
          <a:off x="5026211" y="1296139"/>
          <a:ext cx="2270260" cy="144556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Число производственных объектов одновременного наблюдения*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5358683" y="1507836"/>
        <a:ext cx="1605316" cy="1022166"/>
      </dsp:txXfrm>
    </dsp:sp>
    <dsp:sp modelId="{4F5FFDB8-8D43-4FCB-9FB4-718F77F98EDE}">
      <dsp:nvSpPr>
        <dsp:cNvPr id="0" name=""/>
        <dsp:cNvSpPr/>
      </dsp:nvSpPr>
      <dsp:spPr>
        <a:xfrm rot="1065204">
          <a:off x="5016440" y="2825797"/>
          <a:ext cx="194974" cy="513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017833" y="2919679"/>
        <a:ext cx="136482" cy="308399"/>
      </dsp:txXfrm>
    </dsp:sp>
    <dsp:sp modelId="{9E473388-E304-4DEA-A364-0AA46F967728}">
      <dsp:nvSpPr>
        <dsp:cNvPr id="0" name=""/>
        <dsp:cNvSpPr/>
      </dsp:nvSpPr>
      <dsp:spPr>
        <a:xfrm>
          <a:off x="5138406" y="2592292"/>
          <a:ext cx="2108260" cy="139748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Нагрузка на слуховой анализатор*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5447154" y="2796948"/>
        <a:ext cx="1490764" cy="988169"/>
      </dsp:txXfrm>
    </dsp:sp>
    <dsp:sp modelId="{8A668CB6-EECC-44B0-BE62-83915BC02C1C}">
      <dsp:nvSpPr>
        <dsp:cNvPr id="0" name=""/>
        <dsp:cNvSpPr/>
      </dsp:nvSpPr>
      <dsp:spPr>
        <a:xfrm rot="6281811">
          <a:off x="3313093" y="3184792"/>
          <a:ext cx="183524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347606" y="3253011"/>
        <a:ext cx="128467" cy="284541"/>
      </dsp:txXfrm>
    </dsp:sp>
    <dsp:sp modelId="{73952D76-1D57-4D77-BBC6-A0740FC43042}">
      <dsp:nvSpPr>
        <dsp:cNvPr id="0" name=""/>
        <dsp:cNvSpPr/>
      </dsp:nvSpPr>
      <dsp:spPr>
        <a:xfrm>
          <a:off x="2258081" y="3584983"/>
          <a:ext cx="1878749" cy="1255328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Работа с оптическими приборами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2533217" y="3768822"/>
        <a:ext cx="1328477" cy="887650"/>
      </dsp:txXfrm>
    </dsp:sp>
    <dsp:sp modelId="{29AD56B1-D11A-4B6A-94FD-5155FC09596E}">
      <dsp:nvSpPr>
        <dsp:cNvPr id="0" name=""/>
        <dsp:cNvSpPr/>
      </dsp:nvSpPr>
      <dsp:spPr>
        <a:xfrm rot="3157827">
          <a:off x="4228538" y="3120256"/>
          <a:ext cx="191396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4239822" y="3192286"/>
        <a:ext cx="133977" cy="284541"/>
      </dsp:txXfrm>
    </dsp:sp>
    <dsp:sp modelId="{08E7CB09-0AC4-475C-85C8-FAC119F26809}">
      <dsp:nvSpPr>
        <dsp:cNvPr id="0" name=""/>
        <dsp:cNvSpPr/>
      </dsp:nvSpPr>
      <dsp:spPr>
        <a:xfrm>
          <a:off x="3735580" y="3456384"/>
          <a:ext cx="2287257" cy="1255328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Активное наблюдение за ходом производственного процесса*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4070541" y="3640223"/>
        <a:ext cx="1617335" cy="887650"/>
      </dsp:txXfrm>
    </dsp:sp>
    <dsp:sp modelId="{86844F19-4140-4A62-B1E9-1812A4D44E95}">
      <dsp:nvSpPr>
        <dsp:cNvPr id="0" name=""/>
        <dsp:cNvSpPr/>
      </dsp:nvSpPr>
      <dsp:spPr>
        <a:xfrm rot="8678139">
          <a:off x="2342783" y="3059800"/>
          <a:ext cx="311114" cy="4742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2427506" y="3127637"/>
        <a:ext cx="217780" cy="284541"/>
      </dsp:txXfrm>
    </dsp:sp>
    <dsp:sp modelId="{79E76D75-20A4-4053-9B83-C3B2BFC10CA5}">
      <dsp:nvSpPr>
        <dsp:cNvPr id="0" name=""/>
        <dsp:cNvSpPr/>
      </dsp:nvSpPr>
      <dsp:spPr>
        <a:xfrm>
          <a:off x="601893" y="3312377"/>
          <a:ext cx="1980581" cy="1255328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Нагрузка на голосовой аппарат</a:t>
          </a:r>
          <a:endParaRPr lang="ru-RU" sz="1400" kern="1200" dirty="0">
            <a:solidFill>
              <a:schemeClr val="tx2"/>
            </a:solidFill>
          </a:endParaRPr>
        </a:p>
      </dsp:txBody>
      <dsp:txXfrm>
        <a:off x="891942" y="3496216"/>
        <a:ext cx="1400483" cy="88765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FC5BB-DAA7-4404-B162-C4A14771AE93}">
      <dsp:nvSpPr>
        <dsp:cNvPr id="0" name=""/>
        <dsp:cNvSpPr/>
      </dsp:nvSpPr>
      <dsp:spPr>
        <a:xfrm>
          <a:off x="0" y="310574"/>
          <a:ext cx="8317431" cy="1216800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</a:rPr>
            <a:t>Установление размеров дополнительных страховых взносов в Пенсионный фонд Российской Федерации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</a:rPr>
            <a:t> </a:t>
          </a:r>
          <a:r>
            <a:rPr lang="ru-RU" sz="1600" b="1" i="1" kern="1200" dirty="0" smtClean="0">
              <a:solidFill>
                <a:schemeClr val="bg1"/>
              </a:solidFill>
            </a:rPr>
            <a:t>Чем безопасней труд, тем ниже отчисления в Пенсионный фонд Российской Федерации</a:t>
          </a:r>
          <a:endParaRPr lang="ru-RU" sz="1600" b="1" i="1" kern="1200" dirty="0">
            <a:solidFill>
              <a:schemeClr val="bg1"/>
            </a:solidFill>
          </a:endParaRPr>
        </a:p>
      </dsp:txBody>
      <dsp:txXfrm>
        <a:off x="59399" y="369973"/>
        <a:ext cx="8198633" cy="1098002"/>
      </dsp:txXfrm>
    </dsp:sp>
    <dsp:sp modelId="{089A5D66-6DC5-4596-AF20-5B2EDA182C57}">
      <dsp:nvSpPr>
        <dsp:cNvPr id="0" name=""/>
        <dsp:cNvSpPr/>
      </dsp:nvSpPr>
      <dsp:spPr>
        <a:xfrm>
          <a:off x="0" y="1714574"/>
          <a:ext cx="8317431" cy="949724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tx2"/>
              </a:solidFill>
            </a:rPr>
            <a:t>Установление объема гарантий и компенсаций работникам за работу во вредных (опасных) условиях труда (повышенный размер оплаты труда, дополнительный оплачиваемый отпуск, сокращенная продолжительность рабочего времени)</a:t>
          </a:r>
          <a:endParaRPr lang="ru-RU" sz="1600" b="0" kern="1200" dirty="0">
            <a:solidFill>
              <a:schemeClr val="tx2"/>
            </a:solidFill>
          </a:endParaRPr>
        </a:p>
      </dsp:txBody>
      <dsp:txXfrm>
        <a:off x="46362" y="1760936"/>
        <a:ext cx="8224707" cy="857000"/>
      </dsp:txXfrm>
    </dsp:sp>
    <dsp:sp modelId="{F7E8F001-4F46-4BF8-AC44-E8A2DB497D09}">
      <dsp:nvSpPr>
        <dsp:cNvPr id="0" name=""/>
        <dsp:cNvSpPr/>
      </dsp:nvSpPr>
      <dsp:spPr>
        <a:xfrm>
          <a:off x="0" y="2851498"/>
          <a:ext cx="8317431" cy="1047409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</a:rPr>
            <a:t>Сохранение  работникам достигнутого по состоянию на декабрь 2013 г. объема предоставляемых гарантий и компенсаций, при условии их занятости во вредных (опасных) условиях труда</a:t>
          </a:r>
          <a:endParaRPr lang="ru-RU" sz="1600" b="0" kern="1200" dirty="0">
            <a:solidFill>
              <a:schemeClr val="bg1"/>
            </a:solidFill>
          </a:endParaRPr>
        </a:p>
      </dsp:txBody>
      <dsp:txXfrm>
        <a:off x="51130" y="2902628"/>
        <a:ext cx="8215171" cy="945149"/>
      </dsp:txXfrm>
    </dsp:sp>
    <dsp:sp modelId="{9664CBDA-4F68-4874-A1EE-2EA139DA6FC6}">
      <dsp:nvSpPr>
        <dsp:cNvPr id="0" name=""/>
        <dsp:cNvSpPr/>
      </dsp:nvSpPr>
      <dsp:spPr>
        <a:xfrm>
          <a:off x="0" y="4086108"/>
          <a:ext cx="8317431" cy="499861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solidFill>
                <a:schemeClr val="tx2"/>
              </a:solidFill>
            </a:rPr>
            <a:t>Существенное усиление роли профессиональных союзов в сфере охраны труда</a:t>
          </a:r>
          <a:endParaRPr lang="ru-RU" sz="1600" b="0" kern="1200" dirty="0">
            <a:solidFill>
              <a:schemeClr val="tx2"/>
            </a:solidFill>
          </a:endParaRPr>
        </a:p>
      </dsp:txBody>
      <dsp:txXfrm>
        <a:off x="24401" y="4110509"/>
        <a:ext cx="8268629" cy="45105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CB581-17C3-4E2C-8D3E-617620A2C456}">
      <dsp:nvSpPr>
        <dsp:cNvPr id="0" name=""/>
        <dsp:cNvSpPr/>
      </dsp:nvSpPr>
      <dsp:spPr>
        <a:xfrm rot="5400000">
          <a:off x="-261844" y="264612"/>
          <a:ext cx="1745629" cy="12219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>
            <a:solidFill>
              <a:schemeClr val="tx2"/>
            </a:solidFill>
          </a:endParaRPr>
        </a:p>
      </dsp:txBody>
      <dsp:txXfrm rot="-5400000">
        <a:off x="1" y="613737"/>
        <a:ext cx="1221940" cy="523689"/>
      </dsp:txXfrm>
    </dsp:sp>
    <dsp:sp modelId="{9190A4C5-463C-4FAD-8AF9-06DB0AE4C455}">
      <dsp:nvSpPr>
        <dsp:cNvPr id="0" name=""/>
        <dsp:cNvSpPr/>
      </dsp:nvSpPr>
      <dsp:spPr>
        <a:xfrm rot="5400000">
          <a:off x="4436128" y="-3211420"/>
          <a:ext cx="1134658" cy="7563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solidFill>
                <a:schemeClr val="tx2"/>
              </a:solidFill>
            </a:rPr>
            <a:t>в штате не менее 5 экспертов, в том числе один врач – гигиенист, аттестуемых Минтрудом России</a:t>
          </a:r>
          <a:endParaRPr lang="ru-RU" sz="2600" kern="1200" dirty="0">
            <a:solidFill>
              <a:schemeClr val="tx2"/>
            </a:solidFill>
          </a:endParaRPr>
        </a:p>
      </dsp:txBody>
      <dsp:txXfrm rot="-5400000">
        <a:off x="1221940" y="58158"/>
        <a:ext cx="7507646" cy="1023880"/>
      </dsp:txXfrm>
    </dsp:sp>
    <dsp:sp modelId="{C1AA7883-7D41-403C-B916-3A7FCB19FC44}">
      <dsp:nvSpPr>
        <dsp:cNvPr id="0" name=""/>
        <dsp:cNvSpPr/>
      </dsp:nvSpPr>
      <dsp:spPr>
        <a:xfrm rot="5400000">
          <a:off x="-261844" y="1817731"/>
          <a:ext cx="1745629" cy="12219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>
            <a:solidFill>
              <a:schemeClr val="tx2"/>
            </a:solidFill>
          </a:endParaRPr>
        </a:p>
      </dsp:txBody>
      <dsp:txXfrm rot="-5400000">
        <a:off x="1" y="2166856"/>
        <a:ext cx="1221940" cy="523689"/>
      </dsp:txXfrm>
    </dsp:sp>
    <dsp:sp modelId="{33ACEBC4-1BC7-4E65-8EE4-F1F908C736AD}">
      <dsp:nvSpPr>
        <dsp:cNvPr id="0" name=""/>
        <dsp:cNvSpPr/>
      </dsp:nvSpPr>
      <dsp:spPr>
        <a:xfrm rot="5400000">
          <a:off x="4436128" y="-1658301"/>
          <a:ext cx="1134658" cy="7563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solidFill>
                <a:schemeClr val="tx2"/>
              </a:solidFill>
            </a:rPr>
            <a:t>добровольное страхование ответственности</a:t>
          </a:r>
          <a:endParaRPr lang="ru-RU" sz="2600" kern="1200" dirty="0">
            <a:solidFill>
              <a:schemeClr val="tx2"/>
            </a:solidFill>
          </a:endParaRPr>
        </a:p>
      </dsp:txBody>
      <dsp:txXfrm rot="-5400000">
        <a:off x="1221940" y="1611277"/>
        <a:ext cx="7507646" cy="1023880"/>
      </dsp:txXfrm>
    </dsp:sp>
    <dsp:sp modelId="{D8954B93-D172-4286-A102-FE26401302EE}">
      <dsp:nvSpPr>
        <dsp:cNvPr id="0" name=""/>
        <dsp:cNvSpPr/>
      </dsp:nvSpPr>
      <dsp:spPr>
        <a:xfrm rot="5400000">
          <a:off x="-261844" y="3370850"/>
          <a:ext cx="1745629" cy="12219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>
            <a:solidFill>
              <a:schemeClr val="tx2"/>
            </a:solidFill>
          </a:endParaRPr>
        </a:p>
      </dsp:txBody>
      <dsp:txXfrm rot="-5400000">
        <a:off x="1" y="3719975"/>
        <a:ext cx="1221940" cy="523689"/>
      </dsp:txXfrm>
    </dsp:sp>
    <dsp:sp modelId="{E3FC02FD-6520-4EA1-80D7-5825FE6ECCEA}">
      <dsp:nvSpPr>
        <dsp:cNvPr id="0" name=""/>
        <dsp:cNvSpPr/>
      </dsp:nvSpPr>
      <dsp:spPr>
        <a:xfrm rot="5400000">
          <a:off x="4436128" y="-105182"/>
          <a:ext cx="1134658" cy="75630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solidFill>
                <a:schemeClr val="tx2"/>
              </a:solidFill>
            </a:rPr>
            <a:t>испытательная лаборатория (центр), аккредитуемая Росаккредитацией </a:t>
          </a:r>
          <a:endParaRPr lang="ru-RU" sz="2600" kern="1200" dirty="0">
            <a:solidFill>
              <a:schemeClr val="tx2"/>
            </a:solidFill>
          </a:endParaRPr>
        </a:p>
      </dsp:txBody>
      <dsp:txXfrm rot="-5400000">
        <a:off x="1221940" y="3164396"/>
        <a:ext cx="7507646" cy="102388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75615-B2F1-4469-8608-BFAEC9312E7A}">
      <dsp:nvSpPr>
        <dsp:cNvPr id="0" name=""/>
        <dsp:cNvSpPr/>
      </dsp:nvSpPr>
      <dsp:spPr>
        <a:xfrm>
          <a:off x="2973320" y="4655"/>
          <a:ext cx="2571291" cy="1167993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высшее образование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3030337" y="61672"/>
        <a:ext cx="2457257" cy="1053959"/>
      </dsp:txXfrm>
    </dsp:sp>
    <dsp:sp modelId="{226A3F3F-6B5F-484D-98A2-571D8985D6F4}">
      <dsp:nvSpPr>
        <dsp:cNvPr id="0" name=""/>
        <dsp:cNvSpPr/>
      </dsp:nvSpPr>
      <dsp:spPr>
        <a:xfrm>
          <a:off x="2528977" y="872576"/>
          <a:ext cx="4663670" cy="4663670"/>
        </a:xfrm>
        <a:custGeom>
          <a:avLst/>
          <a:gdLst/>
          <a:ahLst/>
          <a:cxnLst/>
          <a:rect l="0" t="0" r="0" b="0"/>
          <a:pathLst>
            <a:path>
              <a:moveTo>
                <a:pt x="3242421" y="185143"/>
              </a:moveTo>
              <a:arcTo wR="2331835" hR="2331835" stAng="17579145" swAng="108852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CF2A4-7F86-4674-86C5-09215A831F57}">
      <dsp:nvSpPr>
        <dsp:cNvPr id="0" name=""/>
        <dsp:cNvSpPr/>
      </dsp:nvSpPr>
      <dsp:spPr>
        <a:xfrm>
          <a:off x="4837421" y="1615926"/>
          <a:ext cx="3947547" cy="1167993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дополнительное образование в области специальной оценки условий труда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894438" y="1672943"/>
        <a:ext cx="3833513" cy="1053959"/>
      </dsp:txXfrm>
    </dsp:sp>
    <dsp:sp modelId="{130F02BA-C28D-4759-81D0-1E56D42F341C}">
      <dsp:nvSpPr>
        <dsp:cNvPr id="0" name=""/>
        <dsp:cNvSpPr/>
      </dsp:nvSpPr>
      <dsp:spPr>
        <a:xfrm>
          <a:off x="2247889" y="313607"/>
          <a:ext cx="4663670" cy="4663670"/>
        </a:xfrm>
        <a:custGeom>
          <a:avLst/>
          <a:gdLst/>
          <a:ahLst/>
          <a:cxnLst/>
          <a:rect l="0" t="0" r="0" b="0"/>
          <a:pathLst>
            <a:path>
              <a:moveTo>
                <a:pt x="4636814" y="2684716"/>
              </a:moveTo>
              <a:arcTo wR="2331835" hR="2331835" stAng="522248" swAng="96844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33A7FD-080B-4E63-A334-5638AC0D9CAF}">
      <dsp:nvSpPr>
        <dsp:cNvPr id="0" name=""/>
        <dsp:cNvSpPr/>
      </dsp:nvSpPr>
      <dsp:spPr>
        <a:xfrm>
          <a:off x="4850471" y="3816448"/>
          <a:ext cx="2854395" cy="1167993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опыт работы в области оценки условий труда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4907488" y="3873465"/>
        <a:ext cx="2740361" cy="1053959"/>
      </dsp:txXfrm>
    </dsp:sp>
    <dsp:sp modelId="{2D342CBD-CCAC-480B-8669-3919A49BEA6B}">
      <dsp:nvSpPr>
        <dsp:cNvPr id="0" name=""/>
        <dsp:cNvSpPr/>
      </dsp:nvSpPr>
      <dsp:spPr>
        <a:xfrm>
          <a:off x="1947017" y="785026"/>
          <a:ext cx="4663670" cy="4663670"/>
        </a:xfrm>
        <a:custGeom>
          <a:avLst/>
          <a:gdLst/>
          <a:ahLst/>
          <a:cxnLst/>
          <a:rect l="0" t="0" r="0" b="0"/>
          <a:pathLst>
            <a:path>
              <a:moveTo>
                <a:pt x="3228175" y="4484514"/>
              </a:moveTo>
              <a:arcTo wR="2331835" hR="2331835" stAng="4043638" swAng="28844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CE91F5-4704-4AE0-8692-EC0B738D6BB0}">
      <dsp:nvSpPr>
        <dsp:cNvPr id="0" name=""/>
        <dsp:cNvSpPr/>
      </dsp:nvSpPr>
      <dsp:spPr>
        <a:xfrm>
          <a:off x="1080117" y="3744415"/>
          <a:ext cx="2288206" cy="1167993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сертификат эксперта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1137134" y="3801432"/>
        <a:ext cx="2174172" cy="1053959"/>
      </dsp:txXfrm>
    </dsp:sp>
    <dsp:sp modelId="{BF537CD3-D20F-4C5B-9881-8D52078EE8A5}">
      <dsp:nvSpPr>
        <dsp:cNvPr id="0" name=""/>
        <dsp:cNvSpPr/>
      </dsp:nvSpPr>
      <dsp:spPr>
        <a:xfrm>
          <a:off x="1599138" y="222284"/>
          <a:ext cx="4663670" cy="4663670"/>
        </a:xfrm>
        <a:custGeom>
          <a:avLst/>
          <a:gdLst/>
          <a:ahLst/>
          <a:cxnLst/>
          <a:rect l="0" t="0" r="0" b="0"/>
          <a:pathLst>
            <a:path>
              <a:moveTo>
                <a:pt x="231134" y="3344016"/>
              </a:moveTo>
              <a:arcTo wR="2331835" hR="2331835" stAng="9256430" swAng="90615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68650-8B41-4691-B2F0-20A03924F9C1}">
      <dsp:nvSpPr>
        <dsp:cNvPr id="0" name=""/>
        <dsp:cNvSpPr/>
      </dsp:nvSpPr>
      <dsp:spPr>
        <a:xfrm>
          <a:off x="72015" y="1615926"/>
          <a:ext cx="3269446" cy="1167993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медицинское образование (для не менее чем одного эксперта)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129032" y="1672943"/>
        <a:ext cx="3155412" cy="1053959"/>
      </dsp:txXfrm>
    </dsp:sp>
    <dsp:sp modelId="{35418CA5-534F-4F28-A132-582DC5EEB7FB}">
      <dsp:nvSpPr>
        <dsp:cNvPr id="0" name=""/>
        <dsp:cNvSpPr/>
      </dsp:nvSpPr>
      <dsp:spPr>
        <a:xfrm>
          <a:off x="1325285" y="872576"/>
          <a:ext cx="4663670" cy="4663670"/>
        </a:xfrm>
        <a:custGeom>
          <a:avLst/>
          <a:gdLst/>
          <a:ahLst/>
          <a:cxnLst/>
          <a:rect l="0" t="0" r="0" b="0"/>
          <a:pathLst>
            <a:path>
              <a:moveTo>
                <a:pt x="798092" y="575393"/>
              </a:moveTo>
              <a:arcTo wR="2331835" hR="2331835" stAng="13732333" swAng="108852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DCE8F-1A22-4C5E-BBFC-93E5DFE98E35}">
      <dsp:nvSpPr>
        <dsp:cNvPr id="0" name=""/>
        <dsp:cNvSpPr/>
      </dsp:nvSpPr>
      <dsp:spPr>
        <a:xfrm>
          <a:off x="221295" y="760645"/>
          <a:ext cx="3624769" cy="26462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F6E653-0BE9-4D5B-895B-890C4707AE71}">
      <dsp:nvSpPr>
        <dsp:cNvPr id="0" name=""/>
        <dsp:cNvSpPr/>
      </dsp:nvSpPr>
      <dsp:spPr>
        <a:xfrm rot="21044046" flipV="1">
          <a:off x="6406000" y="1266124"/>
          <a:ext cx="1617958" cy="402506"/>
        </a:xfrm>
        <a:prstGeom prst="circularArrow">
          <a:avLst>
            <a:gd name="adj1" fmla="val 1896"/>
            <a:gd name="adj2" fmla="val 226576"/>
            <a:gd name="adj3" fmla="val 3377048"/>
            <a:gd name="adj4" fmla="val 10399451"/>
            <a:gd name="adj5" fmla="val 221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CAFA29-8DF6-401A-A55F-65FF424397DD}">
      <dsp:nvSpPr>
        <dsp:cNvPr id="0" name=""/>
        <dsp:cNvSpPr/>
      </dsp:nvSpPr>
      <dsp:spPr>
        <a:xfrm>
          <a:off x="576064" y="1224140"/>
          <a:ext cx="2851948" cy="1134126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/>
              </a:solidFill>
            </a:rPr>
            <a:t>по запросам работников, профессиональных союзов, их объединений и иных уполномоченных работниками представительных органов, работодателей, их объединений</a:t>
          </a:r>
          <a:endParaRPr lang="ru-RU" kern="1200" dirty="0"/>
        </a:p>
      </dsp:txBody>
      <dsp:txXfrm>
        <a:off x="609281" y="1257357"/>
        <a:ext cx="2785514" cy="1067692"/>
      </dsp:txXfrm>
    </dsp:sp>
    <dsp:sp modelId="{DE763130-1FC5-4C59-B786-E615BFE0B6D5}">
      <dsp:nvSpPr>
        <dsp:cNvPr id="0" name=""/>
        <dsp:cNvSpPr/>
      </dsp:nvSpPr>
      <dsp:spPr>
        <a:xfrm>
          <a:off x="4320482" y="720084"/>
          <a:ext cx="4227828" cy="26555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D05700-2E02-45A8-9D2C-34F19D5253E4}">
      <dsp:nvSpPr>
        <dsp:cNvPr id="0" name=""/>
        <dsp:cNvSpPr/>
      </dsp:nvSpPr>
      <dsp:spPr>
        <a:xfrm>
          <a:off x="5184569" y="1368148"/>
          <a:ext cx="2851948" cy="1134126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/>
              </a:solidFill>
            </a:rPr>
            <a:t>по представлению </a:t>
          </a:r>
          <a:r>
            <a:rPr lang="ru-RU" sz="1700" kern="1200" dirty="0" err="1" smtClean="0">
              <a:solidFill>
                <a:schemeClr val="tx2"/>
              </a:solidFill>
            </a:rPr>
            <a:t>Роструда</a:t>
          </a:r>
          <a:r>
            <a:rPr lang="ru-RU" sz="1700" kern="1200" dirty="0" smtClean="0">
              <a:solidFill>
                <a:schemeClr val="tx2"/>
              </a:solidFill>
            </a:rPr>
            <a:t> или его территориальных органов в связи с проводимыми мероприятиями по государственному контролю (надзору) за соблюдением требований в области специальной оценки условий труда</a:t>
          </a:r>
          <a:endParaRPr lang="ru-RU" kern="1200" dirty="0"/>
        </a:p>
      </dsp:txBody>
      <dsp:txXfrm>
        <a:off x="5217786" y="1401365"/>
        <a:ext cx="2785514" cy="106769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64B0A-3855-4421-8144-FA2A4FCB9CFD}">
      <dsp:nvSpPr>
        <dsp:cNvPr id="0" name=""/>
        <dsp:cNvSpPr/>
      </dsp:nvSpPr>
      <dsp:spPr>
        <a:xfrm rot="5400000">
          <a:off x="3499583" y="-28803"/>
          <a:ext cx="4752539" cy="5530214"/>
        </a:xfrm>
        <a:prstGeom prst="round2SameRect">
          <a:avLst/>
        </a:prstGeom>
        <a:solidFill>
          <a:schemeClr val="accent6">
            <a:lumMod val="60000"/>
            <a:lumOff val="40000"/>
            <a:alpha val="6500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2"/>
              </a:solidFill>
            </a:rPr>
            <a:t>Об утверждении </a:t>
          </a:r>
          <a:r>
            <a:rPr lang="ru-RU" sz="1800" b="1" kern="1200" dirty="0" smtClean="0">
              <a:solidFill>
                <a:schemeClr val="tx2"/>
              </a:solidFill>
            </a:rPr>
            <a:t>Перечня рабочих</a:t>
          </a:r>
          <a:r>
            <a:rPr lang="ru-RU" sz="1800" kern="1200" dirty="0" smtClean="0">
              <a:solidFill>
                <a:schemeClr val="tx2"/>
              </a:solidFill>
            </a:rPr>
            <a:t> мест в организациях, </a:t>
          </a:r>
          <a:r>
            <a:rPr lang="ru-RU" sz="1800" b="1" kern="1200" dirty="0" smtClean="0">
              <a:solidFill>
                <a:schemeClr val="tx2"/>
              </a:solidFill>
            </a:rPr>
            <a:t>осуществляющих отдельные виды деятельности</a:t>
          </a:r>
          <a:r>
            <a:rPr lang="ru-RU" sz="1800" kern="1200" dirty="0" smtClean="0">
              <a:solidFill>
                <a:schemeClr val="tx2"/>
              </a:solidFill>
            </a:rPr>
            <a:t>, на которых специальная оценка условий труда проводится с учетом особенностей</a:t>
          </a:r>
          <a:endParaRPr lang="ru-RU" sz="1800" kern="1200" dirty="0">
            <a:solidFill>
              <a:schemeClr val="tx2"/>
            </a:solidFill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tx2"/>
            </a:solidFill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2"/>
              </a:solidFill>
            </a:rPr>
            <a:t>Об утверждении </a:t>
          </a:r>
          <a:r>
            <a:rPr lang="ru-RU" sz="1800" b="1" kern="1200" dirty="0" smtClean="0">
              <a:solidFill>
                <a:schemeClr val="tx2"/>
              </a:solidFill>
            </a:rPr>
            <a:t>Порядка формирования и ведения реестра организаций</a:t>
          </a:r>
          <a:r>
            <a:rPr lang="ru-RU" sz="1800" kern="1200" dirty="0" smtClean="0">
              <a:solidFill>
                <a:schemeClr val="tx2"/>
              </a:solidFill>
            </a:rPr>
            <a:t>, проводящих специальную оценку условий труда</a:t>
          </a:r>
          <a:endParaRPr lang="ru-RU" sz="1800" kern="1200" dirty="0">
            <a:solidFill>
              <a:schemeClr val="tx2"/>
            </a:solidFill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tx2"/>
            </a:solidFill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2"/>
              </a:solidFill>
            </a:rPr>
            <a:t>Об утверждении </a:t>
          </a:r>
          <a:r>
            <a:rPr lang="ru-RU" sz="1800" b="1" kern="1200" dirty="0" smtClean="0">
              <a:solidFill>
                <a:schemeClr val="tx2"/>
              </a:solidFill>
            </a:rPr>
            <a:t>Порядка аттестации физических лиц на право выполнения работ по специальной оценке</a:t>
          </a:r>
          <a:r>
            <a:rPr lang="ru-RU" sz="1800" kern="1200" dirty="0" smtClean="0">
              <a:solidFill>
                <a:schemeClr val="tx2"/>
              </a:solidFill>
            </a:rPr>
            <a:t> условий труда</a:t>
          </a:r>
          <a:endParaRPr lang="ru-RU" sz="1800" kern="1200" dirty="0">
            <a:solidFill>
              <a:schemeClr val="tx2"/>
            </a:solidFill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tx2"/>
            </a:solidFill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chemeClr val="tx2"/>
              </a:solidFill>
            </a:rPr>
            <a:t>О </a:t>
          </a:r>
          <a:r>
            <a:rPr lang="ru-RU" sz="1800" b="1" kern="1200" dirty="0" smtClean="0">
              <a:solidFill>
                <a:schemeClr val="tx2"/>
              </a:solidFill>
            </a:rPr>
            <a:t>внесении изменений и отмене </a:t>
          </a:r>
          <a:r>
            <a:rPr lang="ru-RU" sz="1800" kern="1200" dirty="0" smtClean="0">
              <a:solidFill>
                <a:schemeClr val="tx2"/>
              </a:solidFill>
            </a:rPr>
            <a:t>некоторых актов Правительства Российской Федерации</a:t>
          </a:r>
          <a:endParaRPr lang="ru-RU" sz="1800" kern="1200" dirty="0">
            <a:solidFill>
              <a:schemeClr val="tx2"/>
            </a:solidFill>
          </a:endParaRPr>
        </a:p>
      </dsp:txBody>
      <dsp:txXfrm rot="-5400000">
        <a:off x="3110746" y="592034"/>
        <a:ext cx="5298214" cy="4288539"/>
      </dsp:txXfrm>
    </dsp:sp>
    <dsp:sp modelId="{68E80A5F-0C52-4708-B250-B2CD40D0549D}">
      <dsp:nvSpPr>
        <dsp:cNvPr id="0" name=""/>
        <dsp:cNvSpPr/>
      </dsp:nvSpPr>
      <dsp:spPr>
        <a:xfrm>
          <a:off x="0" y="288035"/>
          <a:ext cx="3110745" cy="4896536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</a:rPr>
            <a:t>Постановления Правительства Российской Федерации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151854" y="439889"/>
        <a:ext cx="2807037" cy="459282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3E1B2-E188-4317-AB1A-A3A8884D941D}">
      <dsp:nvSpPr>
        <dsp:cNvPr id="0" name=""/>
        <dsp:cNvSpPr/>
      </dsp:nvSpPr>
      <dsp:spPr>
        <a:xfrm rot="5400000">
          <a:off x="3161067" y="-797775"/>
          <a:ext cx="4680512" cy="6276071"/>
        </a:xfrm>
        <a:prstGeom prst="round2Same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ru-RU" sz="1300" kern="1200" dirty="0">
            <a:solidFill>
              <a:schemeClr val="tx2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300" kern="12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kern="1200" dirty="0" smtClean="0">
              <a:solidFill>
                <a:schemeClr val="tx2"/>
              </a:solidFill>
            </a:rPr>
            <a:t>формы декларации соответствия </a:t>
          </a:r>
          <a:r>
            <a:rPr lang="ru-RU" sz="1300" kern="1200" dirty="0" smtClean="0">
              <a:solidFill>
                <a:schemeClr val="tx2"/>
              </a:solidFill>
            </a:rPr>
            <a:t>условий труда государственным нормативным требованиям охраны, Порядка оформления декларации соответствия условий труда государственным нормативным требованиям охраны труда и Порядка ведения реестра деклараций соответствия условий труда государственным нормативным требованиям охраны труда</a:t>
          </a:r>
          <a:endParaRPr lang="ru-RU" sz="1300" kern="1200" dirty="0">
            <a:solidFill>
              <a:schemeClr val="tx2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300" kern="12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kern="1200" dirty="0" smtClean="0">
              <a:solidFill>
                <a:schemeClr val="tx2"/>
              </a:solidFill>
            </a:rPr>
            <a:t>формы бланка сертификата эксперта </a:t>
          </a:r>
          <a:r>
            <a:rPr lang="ru-RU" sz="1300" kern="1200" dirty="0" smtClean="0">
              <a:solidFill>
                <a:schemeClr val="tx2"/>
              </a:solidFill>
            </a:rPr>
            <a:t>на право выполнения работ по специальной оценке условий труда, технических требований и инструкции по заполнению бланка сертификата эксперта на право выполнения работ по специальной оценке условий труда и Порядка формирования и ведения реестра лиц, имеющих сертификат эксперта на право выполнения работ по специальной оценке условий труда</a:t>
          </a:r>
          <a:endParaRPr lang="ru-RU" sz="1300" kern="1200" dirty="0">
            <a:solidFill>
              <a:schemeClr val="tx2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300" kern="12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kern="1200" dirty="0" smtClean="0">
              <a:solidFill>
                <a:schemeClr val="tx2"/>
              </a:solidFill>
            </a:rPr>
            <a:t>Порядка проведения экспертизы качества </a:t>
          </a:r>
          <a:r>
            <a:rPr lang="ru-RU" sz="1300" kern="1200" dirty="0" smtClean="0">
              <a:solidFill>
                <a:schemeClr val="tx2"/>
              </a:solidFill>
            </a:rPr>
            <a:t>специальной оценки условий труда</a:t>
          </a:r>
          <a:endParaRPr lang="ru-RU" sz="1300" kern="1200" dirty="0">
            <a:solidFill>
              <a:schemeClr val="tx2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300" kern="1200" dirty="0" smtClean="0">
              <a:solidFill>
                <a:schemeClr val="tx2"/>
              </a:solidFill>
            </a:rPr>
            <a:t>Об утверждении </a:t>
          </a:r>
          <a:r>
            <a:rPr lang="ru-RU" sz="1300" b="1" kern="1200" dirty="0" smtClean="0">
              <a:solidFill>
                <a:schemeClr val="tx2"/>
              </a:solidFill>
            </a:rPr>
            <a:t>Методики проведения специальной оценки условий труда</a:t>
          </a:r>
          <a:r>
            <a:rPr lang="ru-RU" sz="1300" kern="1200" dirty="0" smtClean="0">
              <a:solidFill>
                <a:schemeClr val="tx2"/>
              </a:solidFill>
            </a:rPr>
            <a:t>, </a:t>
          </a:r>
          <a:r>
            <a:rPr lang="ru-RU" sz="1300" b="1" kern="1200" dirty="0" smtClean="0">
              <a:solidFill>
                <a:schemeClr val="tx2"/>
              </a:solidFill>
            </a:rPr>
            <a:t>Классификатора вредных и опасных факторов </a:t>
          </a:r>
          <a:r>
            <a:rPr lang="ru-RU" sz="1300" kern="1200" dirty="0" smtClean="0">
              <a:solidFill>
                <a:schemeClr val="tx2"/>
              </a:solidFill>
            </a:rPr>
            <a:t>производственной среды и трудового процесса, формы отчета комиссии по проведению специальной оценки условий труда и инструкции по ее заполнению</a:t>
          </a:r>
          <a:endParaRPr lang="ru-RU" sz="1300" kern="1200" dirty="0">
            <a:solidFill>
              <a:schemeClr val="tx2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300" b="1" kern="1200" dirty="0" smtClean="0">
              <a:solidFill>
                <a:schemeClr val="tx2"/>
              </a:solidFill>
            </a:rPr>
            <a:t>О внесении изменений и признании утратившими силу </a:t>
          </a:r>
          <a:r>
            <a:rPr lang="ru-RU" sz="1300" kern="1200" dirty="0" smtClean="0">
              <a:solidFill>
                <a:schemeClr val="tx2"/>
              </a:solidFill>
            </a:rPr>
            <a:t>некоторых нормативных правовых актов Министерства труда и социального развития Российской Федерации, Министерства здравоохранения и социального развития Российской Федерации, Министерства труда и социальной защиты Российской Федерации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ru-RU" sz="1300" kern="1200" dirty="0">
            <a:solidFill>
              <a:schemeClr val="tx2"/>
            </a:solidFill>
          </a:endParaRPr>
        </a:p>
      </dsp:txBody>
      <dsp:txXfrm rot="-5400000">
        <a:off x="2363288" y="228488"/>
        <a:ext cx="6047587" cy="4223544"/>
      </dsp:txXfrm>
    </dsp:sp>
    <dsp:sp modelId="{E64E13E2-0CE1-4274-8DE7-7C2E08811137}">
      <dsp:nvSpPr>
        <dsp:cNvPr id="0" name=""/>
        <dsp:cNvSpPr/>
      </dsp:nvSpPr>
      <dsp:spPr>
        <a:xfrm>
          <a:off x="885" y="4570"/>
          <a:ext cx="2361688" cy="4675949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2"/>
              </a:solidFill>
            </a:rPr>
            <a:t>Приказы Минтруда России</a:t>
          </a:r>
          <a:endParaRPr lang="ru-RU" sz="2000" b="1" kern="1200" dirty="0">
            <a:solidFill>
              <a:schemeClr val="bg2"/>
            </a:solidFill>
          </a:endParaRPr>
        </a:p>
      </dsp:txBody>
      <dsp:txXfrm>
        <a:off x="116173" y="119858"/>
        <a:ext cx="2131112" cy="4445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36405C-7B62-4587-A0A0-0903423D3203}">
      <dsp:nvSpPr>
        <dsp:cNvPr id="0" name=""/>
        <dsp:cNvSpPr/>
      </dsp:nvSpPr>
      <dsp:spPr>
        <a:xfrm>
          <a:off x="3542793" y="668"/>
          <a:ext cx="5314190" cy="26053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штраф до 50 тыс. рублей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дисквалификация </a:t>
          </a:r>
          <a:br>
            <a:rPr lang="ru-RU" sz="2400" kern="1200" dirty="0" smtClean="0"/>
          </a:br>
          <a:r>
            <a:rPr lang="ru-RU" sz="2400" kern="1200" dirty="0" smtClean="0"/>
            <a:t>до 3 лет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данные в Минтруд для лишения сертификата эксперта</a:t>
          </a:r>
          <a:endParaRPr lang="ru-RU" sz="2400" kern="1200" dirty="0"/>
        </a:p>
      </dsp:txBody>
      <dsp:txXfrm>
        <a:off x="3542793" y="326339"/>
        <a:ext cx="4337177" cy="1954025"/>
      </dsp:txXfrm>
    </dsp:sp>
    <dsp:sp modelId="{B151A060-ACD3-4DB9-B0E1-5CAA08765DDD}">
      <dsp:nvSpPr>
        <dsp:cNvPr id="0" name=""/>
        <dsp:cNvSpPr/>
      </dsp:nvSpPr>
      <dsp:spPr>
        <a:xfrm>
          <a:off x="0" y="668"/>
          <a:ext cx="3542793" cy="260536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Эксперт</a:t>
          </a:r>
          <a:endParaRPr lang="ru-RU" sz="4000" kern="1200" dirty="0"/>
        </a:p>
      </dsp:txBody>
      <dsp:txXfrm>
        <a:off x="127184" y="127852"/>
        <a:ext cx="3288425" cy="2350999"/>
      </dsp:txXfrm>
    </dsp:sp>
    <dsp:sp modelId="{E43C96FE-B676-44C4-BF50-621CD1AE5251}">
      <dsp:nvSpPr>
        <dsp:cNvPr id="0" name=""/>
        <dsp:cNvSpPr/>
      </dsp:nvSpPr>
      <dsp:spPr>
        <a:xfrm>
          <a:off x="3542793" y="2866572"/>
          <a:ext cx="5314190" cy="26053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штраф до 200 тыс. рублей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приостановление деятельности до 90 суток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данные в </a:t>
          </a:r>
          <a:r>
            <a:rPr lang="ru-RU" sz="2400" kern="1200" dirty="0" err="1" smtClean="0"/>
            <a:t>Росакредитацию</a:t>
          </a:r>
          <a:r>
            <a:rPr lang="ru-RU" sz="2400" kern="1200" dirty="0" smtClean="0"/>
            <a:t> для аннулирования аттестата аккредитации</a:t>
          </a:r>
          <a:endParaRPr lang="ru-RU" sz="2400" kern="1200" dirty="0"/>
        </a:p>
      </dsp:txBody>
      <dsp:txXfrm>
        <a:off x="3542793" y="3192243"/>
        <a:ext cx="4337177" cy="1954025"/>
      </dsp:txXfrm>
    </dsp:sp>
    <dsp:sp modelId="{9C31BDD0-190E-4A82-A6F0-3BCB7E84BD25}">
      <dsp:nvSpPr>
        <dsp:cNvPr id="0" name=""/>
        <dsp:cNvSpPr/>
      </dsp:nvSpPr>
      <dsp:spPr>
        <a:xfrm>
          <a:off x="0" y="2866572"/>
          <a:ext cx="3542793" cy="2605367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Организация</a:t>
          </a:r>
          <a:endParaRPr lang="ru-RU" sz="4000" kern="1200" dirty="0"/>
        </a:p>
      </dsp:txBody>
      <dsp:txXfrm>
        <a:off x="127184" y="2993756"/>
        <a:ext cx="3288425" cy="23509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8F201-7C3D-4F6F-822A-8CB3ED926D5D}">
      <dsp:nvSpPr>
        <dsp:cNvPr id="0" name=""/>
        <dsp:cNvSpPr/>
      </dsp:nvSpPr>
      <dsp:spPr>
        <a:xfrm>
          <a:off x="0" y="0"/>
          <a:ext cx="7589643" cy="1598577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b="1" kern="1200" dirty="0" smtClean="0"/>
            <a:t>ПОВЫШЕНИЕ УРОВНЯ ЗАЩИТЫ РАБОТНИКОВ ПУТЕМ ЗАКРЕПЛЕНИЯ МИНИМАЛЬНЫХ ОБЪЕМОВ ГАРАНТИЙ И КОМПЕНСАЦИЙ В ТРУДОВОМ КОДЕКСЕ РОССИЙСКОЙ ФЕДЕРАЦИИ</a:t>
          </a:r>
          <a:endParaRPr lang="ru-RU" sz="1700" kern="1200" dirty="0" smtClean="0"/>
        </a:p>
        <a:p>
          <a:pPr lvl="0" algn="l">
            <a:spcBef>
              <a:spcPct val="0"/>
            </a:spcBef>
          </a:pPr>
          <a:endParaRPr lang="ru-RU" sz="1700" kern="1200" dirty="0"/>
        </a:p>
      </dsp:txBody>
      <dsp:txXfrm>
        <a:off x="46821" y="46821"/>
        <a:ext cx="5864652" cy="1504935"/>
      </dsp:txXfrm>
    </dsp:sp>
    <dsp:sp modelId="{85C83286-5422-4447-A375-F3175DCB2CC2}">
      <dsp:nvSpPr>
        <dsp:cNvPr id="0" name=""/>
        <dsp:cNvSpPr/>
      </dsp:nvSpPr>
      <dsp:spPr>
        <a:xfrm>
          <a:off x="669674" y="1865007"/>
          <a:ext cx="7589643" cy="1598577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ПОВЫШЕНИЕ УРОВНЯ ЗАЩИТЫ ПРАВ РАБОТНИКОВ ЗА СЧЕТ </a:t>
          </a:r>
          <a:r>
            <a:rPr lang="ru-RU" sz="1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АКТИВИЗАЦИИ</a:t>
          </a:r>
          <a:r>
            <a:rPr lang="ru-RU" sz="1700" b="1" kern="1200" dirty="0" smtClean="0"/>
            <a:t> ДЕЯТЕЛЬНОСТИ СОЦИАЛЬНЫХ ПАРТНЕРОВ В РАМКАХ ОТРАСЛЕВЫХ И КОЛЛЕКТИВНЫХ ПЕРЕГОВОРОВ</a:t>
          </a:r>
        </a:p>
      </dsp:txBody>
      <dsp:txXfrm>
        <a:off x="716495" y="1911828"/>
        <a:ext cx="5787251" cy="1504935"/>
      </dsp:txXfrm>
    </dsp:sp>
    <dsp:sp modelId="{2FA53162-AFE9-42BF-AE50-708B1970C759}">
      <dsp:nvSpPr>
        <dsp:cNvPr id="0" name=""/>
        <dsp:cNvSpPr/>
      </dsp:nvSpPr>
      <dsp:spPr>
        <a:xfrm>
          <a:off x="1339348" y="3730014"/>
          <a:ext cx="7589643" cy="1598577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b="1" kern="1200" dirty="0" smtClean="0"/>
            <a:t>ПОПРАВКИ В ТРУДОВОЙ КОДЕКС РОССИЙСКОЙ ФЕДЕРАЦИИ ПРЕДУСМАТРИВАЮТ ВОЗМОЖНОСТЬ ДИФФЕРЕНЦИРОВАННОГО УСТАНОВЛЕНИЯ ПРЕДУСМОТРЕННЫХ ЗАКОНОДАТЕЛЬСТВОМ ГАРАНТИЙ И КОМПЕНСАЦИЙ</a:t>
          </a:r>
          <a:endParaRPr lang="ru-RU" sz="1700" kern="1200" dirty="0" smtClean="0"/>
        </a:p>
      </dsp:txBody>
      <dsp:txXfrm>
        <a:off x="1386169" y="3776835"/>
        <a:ext cx="5787251" cy="1504935"/>
      </dsp:txXfrm>
    </dsp:sp>
    <dsp:sp modelId="{9CFB3F69-7FB1-4FB0-A67C-D967A8463062}">
      <dsp:nvSpPr>
        <dsp:cNvPr id="0" name=""/>
        <dsp:cNvSpPr/>
      </dsp:nvSpPr>
      <dsp:spPr>
        <a:xfrm>
          <a:off x="6550567" y="1212254"/>
          <a:ext cx="1039075" cy="1039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784359" y="1212254"/>
        <a:ext cx="571491" cy="781904"/>
      </dsp:txXfrm>
    </dsp:sp>
    <dsp:sp modelId="{B1C05E03-6A16-4B87-A60A-FF0A1B558D4E}">
      <dsp:nvSpPr>
        <dsp:cNvPr id="0" name=""/>
        <dsp:cNvSpPr/>
      </dsp:nvSpPr>
      <dsp:spPr>
        <a:xfrm>
          <a:off x="7220242" y="3066604"/>
          <a:ext cx="1039075" cy="1039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454034" y="3066604"/>
        <a:ext cx="571491" cy="781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2DFB4-DDB5-494C-8A4D-97F0BA964B1E}">
      <dsp:nvSpPr>
        <dsp:cNvPr id="0" name=""/>
        <dsp:cNvSpPr/>
      </dsp:nvSpPr>
      <dsp:spPr>
        <a:xfrm rot="16200000">
          <a:off x="814586" y="-747067"/>
          <a:ext cx="2700300" cy="4212458"/>
        </a:xfrm>
        <a:prstGeom prst="round1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chemeClr val="tx2"/>
            </a:solidFill>
          </a:endParaRPr>
        </a:p>
      </dsp:txBody>
      <dsp:txXfrm rot="5400000">
        <a:off x="58508" y="9012"/>
        <a:ext cx="4212458" cy="2025225"/>
      </dsp:txXfrm>
    </dsp:sp>
    <dsp:sp modelId="{F7CB0726-43BD-42EF-AC0C-06F010C52FDB}">
      <dsp:nvSpPr>
        <dsp:cNvPr id="0" name=""/>
        <dsp:cNvSpPr/>
      </dsp:nvSpPr>
      <dsp:spPr>
        <a:xfrm>
          <a:off x="58507" y="-9012"/>
          <a:ext cx="8712968" cy="2736349"/>
        </a:xfrm>
        <a:prstGeom prst="round1Rect">
          <a:avLst/>
        </a:prstGeom>
        <a:solidFill>
          <a:schemeClr val="accent1">
            <a:lumMod val="40000"/>
            <a:lumOff val="60000"/>
            <a:alpha val="7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tx2"/>
              </a:solidFill>
            </a:rPr>
            <a:t>Работодатель (председатель комиссии), его представители, включая специалиста по охране труда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>
            <a:solidFill>
              <a:schemeClr val="tx2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58507" y="-9012"/>
        <a:ext cx="8712968" cy="2052261"/>
      </dsp:txXfrm>
    </dsp:sp>
    <dsp:sp modelId="{E3D38997-6985-404B-AC04-667479442CB9}">
      <dsp:nvSpPr>
        <dsp:cNvPr id="0" name=""/>
        <dsp:cNvSpPr/>
      </dsp:nvSpPr>
      <dsp:spPr>
        <a:xfrm rot="10800000">
          <a:off x="72012" y="2664298"/>
          <a:ext cx="4590514" cy="2700300"/>
        </a:xfrm>
        <a:prstGeom prst="round1Rect">
          <a:avLst/>
        </a:prstGeom>
        <a:solidFill>
          <a:schemeClr val="accent1">
            <a:alpha val="7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2"/>
              </a:solidFill>
            </a:rPr>
            <a:t>Представитель организации или специалист, привлекаемые работодателем по договору гражданско-правового характера для осуществления функций службы охраны труда или специалиста по охране труда (для субъектов малого предпринимательства)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>
            <a:solidFill>
              <a:schemeClr val="tx2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chemeClr val="tx2"/>
            </a:solidFill>
          </a:endParaRPr>
        </a:p>
      </dsp:txBody>
      <dsp:txXfrm rot="10800000">
        <a:off x="72012" y="3339373"/>
        <a:ext cx="4590514" cy="2025225"/>
      </dsp:txXfrm>
    </dsp:sp>
    <dsp:sp modelId="{C41ECB47-22A9-4B49-BDAB-8F54E823581A}">
      <dsp:nvSpPr>
        <dsp:cNvPr id="0" name=""/>
        <dsp:cNvSpPr/>
      </dsp:nvSpPr>
      <dsp:spPr>
        <a:xfrm rot="5400000">
          <a:off x="5328603" y="1980220"/>
          <a:ext cx="2628282" cy="4140445"/>
        </a:xfrm>
        <a:prstGeom prst="round1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Представители профсоюза или иного представительного органа работников (при наличии)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 rot="-5400000">
        <a:off x="4572522" y="3393371"/>
        <a:ext cx="4140445" cy="1971212"/>
      </dsp:txXfrm>
    </dsp:sp>
    <dsp:sp modelId="{3F6E8963-AE2E-45C9-B32D-581B4B071207}">
      <dsp:nvSpPr>
        <dsp:cNvPr id="0" name=""/>
        <dsp:cNvSpPr/>
      </dsp:nvSpPr>
      <dsp:spPr>
        <a:xfrm>
          <a:off x="2232253" y="1224140"/>
          <a:ext cx="4248460" cy="1818220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/>
              </a:solidFill>
            </a:rPr>
            <a:t>Комиссия по проведению специальной оценки условий труда</a:t>
          </a:r>
          <a:endParaRPr lang="ru-RU" sz="2400" b="1" kern="1200" dirty="0">
            <a:solidFill>
              <a:schemeClr val="tx2"/>
            </a:solidFill>
          </a:endParaRPr>
        </a:p>
      </dsp:txBody>
      <dsp:txXfrm>
        <a:off x="2321011" y="1312898"/>
        <a:ext cx="4070944" cy="16407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17AC88-E1F1-473D-BAB2-69EA08905EA2}">
      <dsp:nvSpPr>
        <dsp:cNvPr id="0" name=""/>
        <dsp:cNvSpPr/>
      </dsp:nvSpPr>
      <dsp:spPr>
        <a:xfrm rot="10800000">
          <a:off x="360025" y="0"/>
          <a:ext cx="1229594" cy="5040559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A0C7F-71EC-47E3-9A99-933D8901F8A8}">
      <dsp:nvSpPr>
        <dsp:cNvPr id="0" name=""/>
        <dsp:cNvSpPr/>
      </dsp:nvSpPr>
      <dsp:spPr>
        <a:xfrm>
          <a:off x="14" y="262382"/>
          <a:ext cx="8208897" cy="96363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kern="1200" dirty="0" smtClean="0">
              <a:solidFill>
                <a:schemeClr val="tx2"/>
              </a:solidFill>
            </a:rPr>
            <a:t>Идентификация потенциально вредных и (или) опасных факторов производственной среды и трудового процесса</a:t>
          </a:r>
          <a:endParaRPr lang="ru-RU" sz="1800" b="0" kern="1200" dirty="0">
            <a:solidFill>
              <a:schemeClr val="tx2"/>
            </a:solidFill>
          </a:endParaRPr>
        </a:p>
      </dsp:txBody>
      <dsp:txXfrm>
        <a:off x="47055" y="309423"/>
        <a:ext cx="8114815" cy="869552"/>
      </dsp:txXfrm>
    </dsp:sp>
    <dsp:sp modelId="{D9134A3B-600E-4F11-B206-6207ADC10CAB}">
      <dsp:nvSpPr>
        <dsp:cNvPr id="0" name=""/>
        <dsp:cNvSpPr/>
      </dsp:nvSpPr>
      <dsp:spPr>
        <a:xfrm>
          <a:off x="0" y="1412099"/>
          <a:ext cx="8208897" cy="957137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kern="1200" dirty="0" smtClean="0">
              <a:solidFill>
                <a:schemeClr val="tx2"/>
              </a:solidFill>
            </a:rPr>
            <a:t>Исследование (испытание) и измерение идентифицированных потенциально вредных и (или) опасных факторов производственной среды и трудового процесса</a:t>
          </a:r>
          <a:endParaRPr lang="ru-RU" sz="1800" b="0" kern="1200" dirty="0">
            <a:solidFill>
              <a:schemeClr val="tx2"/>
            </a:solidFill>
          </a:endParaRPr>
        </a:p>
      </dsp:txBody>
      <dsp:txXfrm>
        <a:off x="46724" y="1458823"/>
        <a:ext cx="8115449" cy="863689"/>
      </dsp:txXfrm>
    </dsp:sp>
    <dsp:sp modelId="{EA9D8CF3-D606-4952-A5E9-D7AD1B23E778}">
      <dsp:nvSpPr>
        <dsp:cNvPr id="0" name=""/>
        <dsp:cNvSpPr/>
      </dsp:nvSpPr>
      <dsp:spPr>
        <a:xfrm>
          <a:off x="33082" y="2591780"/>
          <a:ext cx="8142747" cy="1391147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2"/>
              </a:solidFill>
            </a:rPr>
            <a:t>Отнесение условий труда на рабочих местах к классам (подклассам) условий труда по степени вредности или опасности по результатам проведения исследований (испытаний) и измерений идентифицированных потенциально вредных и (или) опасных факторов производственной среды и трудового процесса</a:t>
          </a:r>
          <a:endParaRPr lang="ru-RU" sz="1800" b="0" kern="1200" dirty="0">
            <a:solidFill>
              <a:schemeClr val="tx2"/>
            </a:solidFill>
          </a:endParaRPr>
        </a:p>
      </dsp:txBody>
      <dsp:txXfrm>
        <a:off x="100992" y="2659690"/>
        <a:ext cx="8006927" cy="1255327"/>
      </dsp:txXfrm>
    </dsp:sp>
    <dsp:sp modelId="{D4611EDD-FF8A-48CB-9003-456653104C40}">
      <dsp:nvSpPr>
        <dsp:cNvPr id="0" name=""/>
        <dsp:cNvSpPr/>
      </dsp:nvSpPr>
      <dsp:spPr>
        <a:xfrm>
          <a:off x="33082" y="4186478"/>
          <a:ext cx="8142747" cy="481138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2"/>
              </a:solidFill>
            </a:rPr>
            <a:t>Оформление результатов специальной оценки условий труда</a:t>
          </a:r>
          <a:endParaRPr lang="ru-RU" sz="1800" b="0" kern="1200" dirty="0">
            <a:solidFill>
              <a:schemeClr val="tx2"/>
            </a:solidFill>
          </a:endParaRPr>
        </a:p>
      </dsp:txBody>
      <dsp:txXfrm>
        <a:off x="56569" y="4209965"/>
        <a:ext cx="8095773" cy="4341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A0CD08-E33D-424D-A8AF-8F4E6F260F04}">
      <dsp:nvSpPr>
        <dsp:cNvPr id="0" name=""/>
        <dsp:cNvSpPr/>
      </dsp:nvSpPr>
      <dsp:spPr>
        <a:xfrm>
          <a:off x="72001" y="14759"/>
          <a:ext cx="7081815" cy="895782"/>
        </a:xfrm>
        <a:prstGeom prst="roundRect">
          <a:avLst>
            <a:gd name="adj" fmla="val 10000"/>
          </a:avLst>
        </a:prstGeom>
        <a:solidFill>
          <a:schemeClr val="tx2">
            <a:alpha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Исследованиям (испытаниям) и измерениям подлежат фактические значения всех идентифицированных в порядке, установленном Федеральным законом, вредных (опасных) факторов</a:t>
          </a:r>
          <a:endParaRPr lang="ru-RU" sz="1400" b="0" kern="1200" dirty="0">
            <a:solidFill>
              <a:schemeClr val="bg1"/>
            </a:solidFill>
          </a:endParaRPr>
        </a:p>
      </dsp:txBody>
      <dsp:txXfrm>
        <a:off x="98238" y="40996"/>
        <a:ext cx="5724037" cy="843308"/>
      </dsp:txXfrm>
    </dsp:sp>
    <dsp:sp modelId="{924A19CB-A973-430A-ABEB-362C2FCE8291}">
      <dsp:nvSpPr>
        <dsp:cNvPr id="0" name=""/>
        <dsp:cNvSpPr/>
      </dsp:nvSpPr>
      <dsp:spPr>
        <a:xfrm>
          <a:off x="72036" y="1022873"/>
          <a:ext cx="7632879" cy="117229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2"/>
              </a:solidFill>
            </a:rPr>
            <a:t>Исследования (испытания) и измерения идентифицированных вредных (опасных) факторов осуществляются экспертом (экспертами) и (или) иными работниками испытательной лаборатории (центра) организации, проводящей специальную оценку условий труда</a:t>
          </a:r>
          <a:endParaRPr lang="ru-RU" sz="1400" b="0" kern="1200" dirty="0">
            <a:solidFill>
              <a:schemeClr val="tx2"/>
            </a:solidFill>
          </a:endParaRPr>
        </a:p>
      </dsp:txBody>
      <dsp:txXfrm>
        <a:off x="106371" y="1057208"/>
        <a:ext cx="6097382" cy="1103620"/>
      </dsp:txXfrm>
    </dsp:sp>
    <dsp:sp modelId="{871E4F57-B25E-4AC5-8C1E-FF1E00C7CFDF}">
      <dsp:nvSpPr>
        <dsp:cNvPr id="0" name=""/>
        <dsp:cNvSpPr/>
      </dsp:nvSpPr>
      <dsp:spPr>
        <a:xfrm>
          <a:off x="72001" y="2284091"/>
          <a:ext cx="7807524" cy="1172290"/>
        </a:xfrm>
        <a:prstGeom prst="roundRect">
          <a:avLst>
            <a:gd name="adj" fmla="val 10000"/>
          </a:avLst>
        </a:prstGeom>
        <a:solidFill>
          <a:schemeClr val="tx2">
            <a:alpha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bg1"/>
              </a:solidFill>
            </a:rPr>
            <a:t>Использование аттестованных в установленном порядке методик измерений и соответствующих им поверенных средств измерений, внесенных в Федеральный информационный фонд по обеспечению единства измерений</a:t>
          </a:r>
          <a:endParaRPr lang="ru-RU" sz="1400" b="0" kern="1200" dirty="0">
            <a:solidFill>
              <a:schemeClr val="bg1"/>
            </a:solidFill>
          </a:endParaRPr>
        </a:p>
      </dsp:txBody>
      <dsp:txXfrm>
        <a:off x="106336" y="2318426"/>
        <a:ext cx="6248225" cy="1103620"/>
      </dsp:txXfrm>
    </dsp:sp>
    <dsp:sp modelId="{E35332F7-9C3B-42DA-B6C4-A444BF2D6D9B}">
      <dsp:nvSpPr>
        <dsp:cNvPr id="0" name=""/>
        <dsp:cNvSpPr/>
      </dsp:nvSpPr>
      <dsp:spPr>
        <a:xfrm>
          <a:off x="72001" y="3600395"/>
          <a:ext cx="8784976" cy="1741155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baseline="0" dirty="0" smtClean="0">
            <a:solidFill>
              <a:schemeClr val="tx2"/>
            </a:solidFill>
            <a:latin typeface="Calibri" pitchFamily="34" charset="0"/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baseline="0" dirty="0" smtClean="0">
            <a:solidFill>
              <a:schemeClr val="tx2"/>
            </a:solidFill>
            <a:latin typeface="Calibri" pitchFamily="34" charset="0"/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>
              <a:solidFill>
                <a:schemeClr val="tx2"/>
              </a:solidFill>
              <a:latin typeface="Calibri" pitchFamily="34" charset="0"/>
            </a:rPr>
            <a:t>Средства измерений, применяемые при проведении исследований (испытаний) и измерений идентифицированных вредных (опасных) факторов, должны быть: </a:t>
          </a:r>
          <a:r>
            <a:rPr lang="ru-RU" sz="1400" b="0" kern="1200" baseline="0" dirty="0" err="1" smtClean="0">
              <a:solidFill>
                <a:schemeClr val="tx2"/>
              </a:solidFill>
              <a:latin typeface="Calibri" pitchFamily="34" charset="0"/>
            </a:rPr>
            <a:t>поверены</a:t>
          </a:r>
          <a:r>
            <a:rPr lang="ru-RU" sz="1400" b="0" kern="1200" baseline="0" dirty="0" smtClean="0">
              <a:solidFill>
                <a:schemeClr val="tx2"/>
              </a:solidFill>
              <a:latin typeface="Calibri" pitchFamily="34" charset="0"/>
            </a:rPr>
            <a:t> в установленном порядке; </a:t>
          </a:r>
          <a:r>
            <a:rPr lang="ru-RU" sz="1400" kern="1200" baseline="0" dirty="0" smtClean="0">
              <a:solidFill>
                <a:schemeClr val="tx2"/>
              </a:solidFill>
              <a:latin typeface="Calibri" pitchFamily="34" charset="0"/>
            </a:rPr>
            <a:t>соответствовать используемым методикам исследований (испытаний) и методикам (методам) измерений; внесены в Федеральный информационный фонд по обеспечению единства измерений; соответствовать установленным  обязательным метрологическим требованиям.  </a:t>
          </a:r>
          <a:endParaRPr lang="ru-RU" sz="1400" b="0" kern="1200" baseline="0" dirty="0" smtClean="0">
            <a:solidFill>
              <a:schemeClr val="tx2"/>
            </a:solidFill>
            <a:latin typeface="Calibri" pitchFamily="34" charset="0"/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 smtClean="0">
            <a:solidFill>
              <a:schemeClr val="tx2"/>
            </a:solidFill>
          </a:endParaRPr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0" kern="1200" dirty="0">
            <a:solidFill>
              <a:schemeClr val="tx2"/>
            </a:solidFill>
          </a:endParaRPr>
        </a:p>
      </dsp:txBody>
      <dsp:txXfrm>
        <a:off x="122998" y="3651392"/>
        <a:ext cx="6994754" cy="1639161"/>
      </dsp:txXfrm>
    </dsp:sp>
    <dsp:sp modelId="{B30FA755-C4C7-41D9-B5C1-2C7F2126FB12}">
      <dsp:nvSpPr>
        <dsp:cNvPr id="0" name=""/>
        <dsp:cNvSpPr/>
      </dsp:nvSpPr>
      <dsp:spPr>
        <a:xfrm>
          <a:off x="6552729" y="518817"/>
          <a:ext cx="761988" cy="76198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6724176" y="518817"/>
        <a:ext cx="419094" cy="573396"/>
      </dsp:txXfrm>
    </dsp:sp>
    <dsp:sp modelId="{F10FAAD5-AA7B-4C7C-92CA-59BA534BEFCD}">
      <dsp:nvSpPr>
        <dsp:cNvPr id="0" name=""/>
        <dsp:cNvSpPr/>
      </dsp:nvSpPr>
      <dsp:spPr>
        <a:xfrm>
          <a:off x="6840764" y="1814961"/>
          <a:ext cx="761988" cy="76198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25400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7012211" y="1814961"/>
        <a:ext cx="419094" cy="573396"/>
      </dsp:txXfrm>
    </dsp:sp>
    <dsp:sp modelId="{EA2A0F81-18C6-48BE-9558-03217308E8ED}">
      <dsp:nvSpPr>
        <dsp:cNvPr id="0" name=""/>
        <dsp:cNvSpPr/>
      </dsp:nvSpPr>
      <dsp:spPr>
        <a:xfrm>
          <a:off x="7128792" y="3096346"/>
          <a:ext cx="761988" cy="76198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tx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7300239" y="3096346"/>
        <a:ext cx="419094" cy="573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1FFFA5-B989-4464-8046-AD77E303CEAA}">
      <dsp:nvSpPr>
        <dsp:cNvPr id="0" name=""/>
        <dsp:cNvSpPr/>
      </dsp:nvSpPr>
      <dsp:spPr>
        <a:xfrm>
          <a:off x="55949" y="27294"/>
          <a:ext cx="8548793" cy="772011"/>
        </a:xfrm>
        <a:prstGeom prst="roundRect">
          <a:avLst>
            <a:gd name="adj" fmla="val 10000"/>
          </a:avLst>
        </a:prstGeom>
        <a:solidFill>
          <a:srgbClr val="23538D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Руководство по гигиенической оценке факторов рабочей среды и трудового процесса. Критерии и классификации условий труда (Р2.2.2006 – 05)</a:t>
          </a:r>
          <a:endParaRPr lang="ru-RU" sz="2000" kern="1200" dirty="0">
            <a:solidFill>
              <a:schemeClr val="bg1"/>
            </a:solidFill>
          </a:endParaRPr>
        </a:p>
      </dsp:txBody>
      <dsp:txXfrm>
        <a:off x="78560" y="49905"/>
        <a:ext cx="8503571" cy="726789"/>
      </dsp:txXfrm>
    </dsp:sp>
    <dsp:sp modelId="{E02DFB38-ED0A-436D-9590-55BC54DD916A}">
      <dsp:nvSpPr>
        <dsp:cNvPr id="0" name=""/>
        <dsp:cNvSpPr/>
      </dsp:nvSpPr>
      <dsp:spPr>
        <a:xfrm rot="257225">
          <a:off x="4851800" y="1040009"/>
          <a:ext cx="2757143" cy="68465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Отсутствие статуса нормативного правового документа</a:t>
          </a:r>
        </a:p>
      </dsp:txBody>
      <dsp:txXfrm>
        <a:off x="4871853" y="1060062"/>
        <a:ext cx="2717037" cy="644544"/>
      </dsp:txXfrm>
    </dsp:sp>
    <dsp:sp modelId="{187A08BC-321B-446A-A224-E773AE22A45C}">
      <dsp:nvSpPr>
        <dsp:cNvPr id="0" name=""/>
        <dsp:cNvSpPr/>
      </dsp:nvSpPr>
      <dsp:spPr>
        <a:xfrm>
          <a:off x="3384377" y="4536507"/>
          <a:ext cx="2306389" cy="396038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6801F-8209-41A2-8BCE-94BE5AAC8722}">
      <dsp:nvSpPr>
        <dsp:cNvPr id="0" name=""/>
        <dsp:cNvSpPr/>
      </dsp:nvSpPr>
      <dsp:spPr>
        <a:xfrm rot="240000">
          <a:off x="2525315" y="4175301"/>
          <a:ext cx="4105709" cy="287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46B51-B269-4834-A616-AF350F23FE73}">
      <dsp:nvSpPr>
        <dsp:cNvPr id="0" name=""/>
        <dsp:cNvSpPr/>
      </dsp:nvSpPr>
      <dsp:spPr>
        <a:xfrm rot="240000">
          <a:off x="4701145" y="3478744"/>
          <a:ext cx="2729525" cy="68688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bg1"/>
              </a:solidFill>
            </a:rPr>
            <a:t>Наличие субъективной 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bg1"/>
              </a:solidFill>
            </a:rPr>
            <a:t>оценки факторов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4734676" y="3512275"/>
        <a:ext cx="2662463" cy="619826"/>
      </dsp:txXfrm>
    </dsp:sp>
    <dsp:sp modelId="{239A7738-BEA9-41C5-9B3C-7EA45BAB7278}">
      <dsp:nvSpPr>
        <dsp:cNvPr id="0" name=""/>
        <dsp:cNvSpPr/>
      </dsp:nvSpPr>
      <dsp:spPr>
        <a:xfrm rot="240000">
          <a:off x="4707344" y="2544228"/>
          <a:ext cx="2783021" cy="91074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Завышенные уровни допустимых значений факторов в сравнении со странами ЕС и ОЭСР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4751803" y="2588687"/>
        <a:ext cx="2694103" cy="821822"/>
      </dsp:txXfrm>
    </dsp:sp>
    <dsp:sp modelId="{B2AFA818-EC49-44ED-8649-620ECCC62378}">
      <dsp:nvSpPr>
        <dsp:cNvPr id="0" name=""/>
        <dsp:cNvSpPr/>
      </dsp:nvSpPr>
      <dsp:spPr>
        <a:xfrm rot="240000">
          <a:off x="4772822" y="1825825"/>
          <a:ext cx="2822879" cy="68036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Избыточный набор исследуемых факторов</a:t>
          </a:r>
        </a:p>
      </dsp:txBody>
      <dsp:txXfrm>
        <a:off x="4806034" y="1859037"/>
        <a:ext cx="2756455" cy="613936"/>
      </dsp:txXfrm>
    </dsp:sp>
    <dsp:sp modelId="{17F544E2-0404-42FF-9F39-06FF3D18667F}">
      <dsp:nvSpPr>
        <dsp:cNvPr id="0" name=""/>
        <dsp:cNvSpPr/>
      </dsp:nvSpPr>
      <dsp:spPr>
        <a:xfrm rot="240000">
          <a:off x="1553389" y="2749552"/>
          <a:ext cx="2488632" cy="1268726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Единственный систематизированный сборник гигиенических нормативов условий труда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615323" y="2811486"/>
        <a:ext cx="2364764" cy="11448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9D5B4D-357C-4177-B826-0E164747FA23}">
      <dsp:nvSpPr>
        <dsp:cNvPr id="0" name=""/>
        <dsp:cNvSpPr/>
      </dsp:nvSpPr>
      <dsp:spPr>
        <a:xfrm>
          <a:off x="1504184" y="315125"/>
          <a:ext cx="3578647" cy="3578647"/>
        </a:xfrm>
        <a:prstGeom prst="blockArc">
          <a:avLst>
            <a:gd name="adj1" fmla="val 12326215"/>
            <a:gd name="adj2" fmla="val 17525443"/>
            <a:gd name="adj3" fmla="val 452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58020-71FC-483E-988F-E6BE4DC214F0}">
      <dsp:nvSpPr>
        <dsp:cNvPr id="0" name=""/>
        <dsp:cNvSpPr/>
      </dsp:nvSpPr>
      <dsp:spPr>
        <a:xfrm>
          <a:off x="1469650" y="383799"/>
          <a:ext cx="3578647" cy="3578647"/>
        </a:xfrm>
        <a:prstGeom prst="blockArc">
          <a:avLst>
            <a:gd name="adj1" fmla="val 8791539"/>
            <a:gd name="adj2" fmla="val 12477331"/>
            <a:gd name="adj3" fmla="val 4526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B6338-4F63-44BF-9302-376762053347}">
      <dsp:nvSpPr>
        <dsp:cNvPr id="0" name=""/>
        <dsp:cNvSpPr/>
      </dsp:nvSpPr>
      <dsp:spPr>
        <a:xfrm>
          <a:off x="1573626" y="563360"/>
          <a:ext cx="3578647" cy="3578647"/>
        </a:xfrm>
        <a:prstGeom prst="blockArc">
          <a:avLst>
            <a:gd name="adj1" fmla="val 4119883"/>
            <a:gd name="adj2" fmla="val 9199653"/>
            <a:gd name="adj3" fmla="val 452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72FBB-8E60-4B3E-81D9-75983B44407A}">
      <dsp:nvSpPr>
        <dsp:cNvPr id="0" name=""/>
        <dsp:cNvSpPr/>
      </dsp:nvSpPr>
      <dsp:spPr>
        <a:xfrm>
          <a:off x="2857436" y="567807"/>
          <a:ext cx="3578647" cy="3578647"/>
        </a:xfrm>
        <a:prstGeom prst="blockArc">
          <a:avLst>
            <a:gd name="adj1" fmla="val 1563340"/>
            <a:gd name="adj2" fmla="val 6703933"/>
            <a:gd name="adj3" fmla="val 452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7AA83-5BD9-4560-AEA9-56E4E3F2BC26}">
      <dsp:nvSpPr>
        <dsp:cNvPr id="0" name=""/>
        <dsp:cNvSpPr/>
      </dsp:nvSpPr>
      <dsp:spPr>
        <a:xfrm>
          <a:off x="2934628" y="426758"/>
          <a:ext cx="3578647" cy="3578647"/>
        </a:xfrm>
        <a:prstGeom prst="blockArc">
          <a:avLst>
            <a:gd name="adj1" fmla="val 19826348"/>
            <a:gd name="adj2" fmla="val 1879521"/>
            <a:gd name="adj3" fmla="val 452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255953-C3D5-4A33-9CD2-B6661451EE8C}">
      <dsp:nvSpPr>
        <dsp:cNvPr id="0" name=""/>
        <dsp:cNvSpPr/>
      </dsp:nvSpPr>
      <dsp:spPr>
        <a:xfrm>
          <a:off x="2867106" y="295008"/>
          <a:ext cx="3578647" cy="3578647"/>
        </a:xfrm>
        <a:prstGeom prst="blockArc">
          <a:avLst>
            <a:gd name="adj1" fmla="val 14773083"/>
            <a:gd name="adj2" fmla="val 20117450"/>
            <a:gd name="adj3" fmla="val 452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2782EE-65DB-4089-99DD-A3BAFD4A09EF}">
      <dsp:nvSpPr>
        <dsp:cNvPr id="0" name=""/>
        <dsp:cNvSpPr/>
      </dsp:nvSpPr>
      <dsp:spPr>
        <a:xfrm>
          <a:off x="2088232" y="1023880"/>
          <a:ext cx="3677976" cy="2273867"/>
        </a:xfrm>
        <a:prstGeom prst="ellipse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0" kern="1200" dirty="0" smtClean="0">
              <a:solidFill>
                <a:schemeClr val="tx2"/>
              </a:solidFill>
            </a:rPr>
            <a:t>Физические факторы</a:t>
          </a:r>
          <a:endParaRPr lang="ru-RU" sz="3200" b="1" i="0" kern="1200" dirty="0">
            <a:solidFill>
              <a:schemeClr val="tx2"/>
            </a:solidFill>
          </a:endParaRPr>
        </a:p>
      </dsp:txBody>
      <dsp:txXfrm>
        <a:off x="2626859" y="1356880"/>
        <a:ext cx="2600722" cy="1607867"/>
      </dsp:txXfrm>
    </dsp:sp>
    <dsp:sp modelId="{228BE428-E859-4364-BB3C-F9F911F72680}">
      <dsp:nvSpPr>
        <dsp:cNvPr id="0" name=""/>
        <dsp:cNvSpPr/>
      </dsp:nvSpPr>
      <dsp:spPr>
        <a:xfrm>
          <a:off x="2736303" y="-328401"/>
          <a:ext cx="2429792" cy="1624795"/>
        </a:xfrm>
        <a:prstGeom prst="ellipse">
          <a:avLst/>
        </a:prstGeom>
        <a:solidFill>
          <a:schemeClr val="accent3">
            <a:lumMod val="75000"/>
            <a:alpha val="97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Параметры микроклимата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3092138" y="-90455"/>
        <a:ext cx="1718122" cy="1148903"/>
      </dsp:txXfrm>
    </dsp:sp>
    <dsp:sp modelId="{C87917C0-F4E1-4073-BD3E-8E1E3CB9710A}">
      <dsp:nvSpPr>
        <dsp:cNvPr id="0" name=""/>
        <dsp:cNvSpPr/>
      </dsp:nvSpPr>
      <dsp:spPr>
        <a:xfrm>
          <a:off x="4824534" y="447827"/>
          <a:ext cx="2841221" cy="1810940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2"/>
              </a:solidFill>
            </a:rPr>
            <a:t>Виброакустические</a:t>
          </a:r>
          <a:r>
            <a:rPr lang="ru-RU" sz="1600" kern="1200" dirty="0" smtClean="0">
              <a:solidFill>
                <a:schemeClr val="tx2"/>
              </a:solidFill>
            </a:rPr>
            <a:t> факторы</a:t>
          </a:r>
          <a:endParaRPr lang="ru-RU" sz="1600" kern="1200" dirty="0">
            <a:solidFill>
              <a:schemeClr val="tx2"/>
            </a:solidFill>
          </a:endParaRPr>
        </a:p>
      </dsp:txBody>
      <dsp:txXfrm>
        <a:off x="5240621" y="713033"/>
        <a:ext cx="2009047" cy="1280528"/>
      </dsp:txXfrm>
    </dsp:sp>
    <dsp:sp modelId="{D23CB715-4051-4F3D-8810-B66345B73309}">
      <dsp:nvSpPr>
        <dsp:cNvPr id="0" name=""/>
        <dsp:cNvSpPr/>
      </dsp:nvSpPr>
      <dsp:spPr>
        <a:xfrm>
          <a:off x="4896544" y="2248028"/>
          <a:ext cx="2642626" cy="1754537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2"/>
              </a:solidFill>
            </a:rPr>
            <a:t>Ионизирующие излучения</a:t>
          </a:r>
          <a:endParaRPr lang="ru-RU" sz="1600" kern="1200" dirty="0">
            <a:solidFill>
              <a:schemeClr val="tx2"/>
            </a:solidFill>
          </a:endParaRPr>
        </a:p>
      </dsp:txBody>
      <dsp:txXfrm>
        <a:off x="5283548" y="2504974"/>
        <a:ext cx="1868618" cy="1240645"/>
      </dsp:txXfrm>
    </dsp:sp>
    <dsp:sp modelId="{CBC2F409-D66D-4A83-BD0C-67F8C5DFCB9A}">
      <dsp:nvSpPr>
        <dsp:cNvPr id="0" name=""/>
        <dsp:cNvSpPr/>
      </dsp:nvSpPr>
      <dsp:spPr>
        <a:xfrm>
          <a:off x="2520278" y="3010645"/>
          <a:ext cx="2957883" cy="1942043"/>
        </a:xfrm>
        <a:prstGeom prst="ellipse">
          <a:avLst/>
        </a:prstGeom>
        <a:solidFill>
          <a:schemeClr val="accent3">
            <a:lumMod val="75000"/>
            <a:alpha val="97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Неионизирующие излучения</a:t>
          </a:r>
          <a:endParaRPr lang="ru-RU" sz="1600" kern="1200" dirty="0"/>
        </a:p>
      </dsp:txBody>
      <dsp:txXfrm>
        <a:off x="2953450" y="3295051"/>
        <a:ext cx="2091539" cy="1373231"/>
      </dsp:txXfrm>
    </dsp:sp>
    <dsp:sp modelId="{A0E14EE3-72DB-4EC5-B742-2DBAAFB710A0}">
      <dsp:nvSpPr>
        <dsp:cNvPr id="0" name=""/>
        <dsp:cNvSpPr/>
      </dsp:nvSpPr>
      <dsp:spPr>
        <a:xfrm>
          <a:off x="648079" y="2248021"/>
          <a:ext cx="2304267" cy="177939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2"/>
              </a:solidFill>
            </a:rPr>
            <a:t>Параметры световой среды</a:t>
          </a:r>
          <a:endParaRPr lang="ru-RU" sz="1600" kern="1200" dirty="0">
            <a:solidFill>
              <a:schemeClr val="tx2"/>
            </a:solidFill>
          </a:endParaRPr>
        </a:p>
      </dsp:txBody>
      <dsp:txXfrm>
        <a:off x="985531" y="2508607"/>
        <a:ext cx="1629363" cy="1258221"/>
      </dsp:txXfrm>
    </dsp:sp>
    <dsp:sp modelId="{706005DD-41FF-4832-B181-3087366BFB74}">
      <dsp:nvSpPr>
        <dsp:cNvPr id="0" name=""/>
        <dsp:cNvSpPr/>
      </dsp:nvSpPr>
      <dsp:spPr>
        <a:xfrm>
          <a:off x="504051" y="447818"/>
          <a:ext cx="2420311" cy="181095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2"/>
              </a:solidFill>
            </a:rPr>
            <a:t>Аэрозоли преимущественно </a:t>
          </a:r>
          <a:r>
            <a:rPr lang="ru-RU" sz="1600" kern="1200" dirty="0" err="1" smtClean="0">
              <a:solidFill>
                <a:schemeClr val="tx2"/>
              </a:solidFill>
            </a:rPr>
            <a:t>фиброгенного</a:t>
          </a:r>
          <a:r>
            <a:rPr lang="ru-RU" sz="1600" kern="1200" dirty="0" smtClean="0">
              <a:solidFill>
                <a:schemeClr val="tx2"/>
              </a:solidFill>
            </a:rPr>
            <a:t> действия (АПФД)</a:t>
          </a:r>
          <a:endParaRPr lang="ru-RU" sz="1600" kern="1200" dirty="0">
            <a:solidFill>
              <a:schemeClr val="tx2"/>
            </a:solidFill>
          </a:endParaRPr>
        </a:p>
      </dsp:txBody>
      <dsp:txXfrm>
        <a:off x="858497" y="713026"/>
        <a:ext cx="1711419" cy="12805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B3794-361C-4B97-A103-3FB28DF2110D}">
      <dsp:nvSpPr>
        <dsp:cNvPr id="0" name=""/>
        <dsp:cNvSpPr/>
      </dsp:nvSpPr>
      <dsp:spPr>
        <a:xfrm>
          <a:off x="2803400" y="2088474"/>
          <a:ext cx="2718414" cy="2445389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</a:rPr>
            <a:t>Химический фактор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>
              <a:solidFill>
                <a:schemeClr val="tx2"/>
              </a:solidFill>
            </a:rPr>
            <a:t>(химические вещества и смеси, в том числе вещества биологической природы, получаемые методом химического синтеза)</a:t>
          </a:r>
          <a:endParaRPr lang="ru-RU" sz="1200" b="0" kern="1200" dirty="0">
            <a:solidFill>
              <a:schemeClr val="tx2"/>
            </a:solidFill>
          </a:endParaRPr>
        </a:p>
      </dsp:txBody>
      <dsp:txXfrm>
        <a:off x="3201503" y="2446593"/>
        <a:ext cx="1922208" cy="1729151"/>
      </dsp:txXfrm>
    </dsp:sp>
    <dsp:sp modelId="{12D616FA-409D-4F3A-B572-2EB1853F0DE7}">
      <dsp:nvSpPr>
        <dsp:cNvPr id="0" name=""/>
        <dsp:cNvSpPr/>
      </dsp:nvSpPr>
      <dsp:spPr>
        <a:xfrm rot="16113563">
          <a:off x="3974679" y="1595786"/>
          <a:ext cx="300544" cy="4361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4020894" y="1728077"/>
        <a:ext cx="210381" cy="261674"/>
      </dsp:txXfrm>
    </dsp:sp>
    <dsp:sp modelId="{8DA293A0-7B3A-4882-9059-680702C47F4A}">
      <dsp:nvSpPr>
        <dsp:cNvPr id="0" name=""/>
        <dsp:cNvSpPr/>
      </dsp:nvSpPr>
      <dsp:spPr>
        <a:xfrm>
          <a:off x="3460129" y="239391"/>
          <a:ext cx="1282712" cy="1282712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/>
              </a:solidFill>
            </a:rPr>
            <a:t>гормоны</a:t>
          </a:r>
          <a:endParaRPr lang="ru-RU" sz="1200" kern="1200" dirty="0">
            <a:solidFill>
              <a:schemeClr val="tx2"/>
            </a:solidFill>
          </a:endParaRPr>
        </a:p>
      </dsp:txBody>
      <dsp:txXfrm>
        <a:off x="3647978" y="427240"/>
        <a:ext cx="907014" cy="907014"/>
      </dsp:txXfrm>
    </dsp:sp>
    <dsp:sp modelId="{AF304BBB-18AF-4E1B-AF0B-19701BA1F48D}">
      <dsp:nvSpPr>
        <dsp:cNvPr id="0" name=""/>
        <dsp:cNvSpPr/>
      </dsp:nvSpPr>
      <dsp:spPr>
        <a:xfrm rot="19536182">
          <a:off x="5390582" y="2055944"/>
          <a:ext cx="573872" cy="4361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5402021" y="2180124"/>
        <a:ext cx="443035" cy="261674"/>
      </dsp:txXfrm>
    </dsp:sp>
    <dsp:sp modelId="{20DCCE48-1396-4399-847A-9AFD83E5A792}">
      <dsp:nvSpPr>
        <dsp:cNvPr id="0" name=""/>
        <dsp:cNvSpPr/>
      </dsp:nvSpPr>
      <dsp:spPr>
        <a:xfrm>
          <a:off x="6025498" y="955313"/>
          <a:ext cx="1282712" cy="1282712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/>
              </a:solidFill>
            </a:rPr>
            <a:t>витамины</a:t>
          </a:r>
          <a:endParaRPr lang="ru-RU" sz="1200" kern="1200" dirty="0">
            <a:solidFill>
              <a:schemeClr val="tx2"/>
            </a:solidFill>
          </a:endParaRPr>
        </a:p>
      </dsp:txBody>
      <dsp:txXfrm>
        <a:off x="6213347" y="1143162"/>
        <a:ext cx="907014" cy="907014"/>
      </dsp:txXfrm>
    </dsp:sp>
    <dsp:sp modelId="{E5DA514B-2387-4971-AE83-34D43E715C2F}">
      <dsp:nvSpPr>
        <dsp:cNvPr id="0" name=""/>
        <dsp:cNvSpPr/>
      </dsp:nvSpPr>
      <dsp:spPr>
        <a:xfrm rot="497436">
          <a:off x="5631938" y="3330141"/>
          <a:ext cx="314680" cy="4361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5632431" y="3410559"/>
        <a:ext cx="220276" cy="261674"/>
      </dsp:txXfrm>
    </dsp:sp>
    <dsp:sp modelId="{8424BB46-D646-44A2-87C3-9BA03CE67194}">
      <dsp:nvSpPr>
        <dsp:cNvPr id="0" name=""/>
        <dsp:cNvSpPr/>
      </dsp:nvSpPr>
      <dsp:spPr>
        <a:xfrm>
          <a:off x="6085154" y="3043416"/>
          <a:ext cx="1282712" cy="1282712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/>
              </a:solidFill>
            </a:rPr>
            <a:t>белковые препараты</a:t>
          </a:r>
          <a:endParaRPr lang="ru-RU" sz="1200" kern="1200" dirty="0">
            <a:solidFill>
              <a:schemeClr val="tx2"/>
            </a:solidFill>
          </a:endParaRPr>
        </a:p>
      </dsp:txBody>
      <dsp:txXfrm>
        <a:off x="6273003" y="3231265"/>
        <a:ext cx="907014" cy="907014"/>
      </dsp:txXfrm>
    </dsp:sp>
    <dsp:sp modelId="{9D06840F-0D88-4DB2-B88F-A8D78334FC03}">
      <dsp:nvSpPr>
        <dsp:cNvPr id="0" name=""/>
        <dsp:cNvSpPr/>
      </dsp:nvSpPr>
      <dsp:spPr>
        <a:xfrm rot="10513518">
          <a:off x="2019549" y="3248754"/>
          <a:ext cx="559290" cy="4361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2150159" y="3330533"/>
        <a:ext cx="428453" cy="261674"/>
      </dsp:txXfrm>
    </dsp:sp>
    <dsp:sp modelId="{7A80CDB5-DFB6-4D22-90D9-511B507040C9}">
      <dsp:nvSpPr>
        <dsp:cNvPr id="0" name=""/>
        <dsp:cNvSpPr/>
      </dsp:nvSpPr>
      <dsp:spPr>
        <a:xfrm>
          <a:off x="477131" y="2924081"/>
          <a:ext cx="1282712" cy="1282712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/>
              </a:solidFill>
            </a:rPr>
            <a:t>ферменты</a:t>
          </a:r>
          <a:endParaRPr lang="ru-RU" sz="1200" kern="1200" dirty="0">
            <a:solidFill>
              <a:schemeClr val="tx2"/>
            </a:solidFill>
          </a:endParaRPr>
        </a:p>
      </dsp:txBody>
      <dsp:txXfrm>
        <a:off x="664980" y="3111930"/>
        <a:ext cx="907014" cy="907014"/>
      </dsp:txXfrm>
    </dsp:sp>
    <dsp:sp modelId="{85193750-A1B1-42EC-93CE-4C25975AEE4E}">
      <dsp:nvSpPr>
        <dsp:cNvPr id="0" name=""/>
        <dsp:cNvSpPr/>
      </dsp:nvSpPr>
      <dsp:spPr>
        <a:xfrm rot="12788121">
          <a:off x="2269596" y="2061781"/>
          <a:ext cx="626182" cy="4361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  <a:alpha val="30000"/>
          </a:schemeClr>
        </a:solidFill>
        <a:ln>
          <a:solidFill>
            <a:schemeClr val="tx2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2389795" y="2184764"/>
        <a:ext cx="495345" cy="261674"/>
      </dsp:txXfrm>
    </dsp:sp>
    <dsp:sp modelId="{82FE1AFE-32F4-4A4E-83E2-9BC1B1FA98E1}">
      <dsp:nvSpPr>
        <dsp:cNvPr id="0" name=""/>
        <dsp:cNvSpPr/>
      </dsp:nvSpPr>
      <dsp:spPr>
        <a:xfrm>
          <a:off x="894757" y="955312"/>
          <a:ext cx="1282712" cy="1282712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/>
              </a:solidFill>
            </a:rPr>
            <a:t>антибиотики</a:t>
          </a:r>
          <a:endParaRPr lang="ru-RU" sz="1200" kern="1200" dirty="0">
            <a:solidFill>
              <a:schemeClr val="tx2"/>
            </a:solidFill>
          </a:endParaRPr>
        </a:p>
      </dsp:txBody>
      <dsp:txXfrm>
        <a:off x="1082606" y="1143161"/>
        <a:ext cx="907014" cy="907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0.28671</cdr:x>
      <cdr:y>0.1489</cdr:y>
    </cdr:from>
    <cdr:to>
      <cdr:x>0.38236</cdr:x>
      <cdr:y>0.29276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76264" y="288032"/>
          <a:ext cx="792088" cy="2777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rgbClr val="C00000"/>
              </a:solidFill>
            </a:rPr>
            <a:t>5468</a:t>
          </a:r>
          <a:endParaRPr lang="ru-RU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0.10435</cdr:x>
      <cdr:y>0</cdr:y>
    </cdr:from>
    <cdr:to>
      <cdr:x>0.26062</cdr:x>
      <cdr:y>0.2015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64096" y="0"/>
          <a:ext cx="129614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rgbClr val="C00000"/>
              </a:solidFill>
            </a:rPr>
            <a:t>6105</a:t>
          </a:r>
          <a:endParaRPr lang="ru-RU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0.46037</cdr:x>
      <cdr:y>0.07457</cdr:y>
    </cdr:from>
    <cdr:to>
      <cdr:x>0.61664</cdr:x>
      <cdr:y>0.24249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816424" y="144016"/>
          <a:ext cx="1296144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rgbClr val="C00000"/>
              </a:solidFill>
            </a:rPr>
            <a:t>5960</a:t>
          </a:r>
          <a:endParaRPr lang="ru-RU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0.84248</cdr:x>
      <cdr:y>0.1489</cdr:y>
    </cdr:from>
    <cdr:to>
      <cdr:x>1</cdr:x>
      <cdr:y>0.31656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128792" y="288032"/>
          <a:ext cx="1296144" cy="324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rgbClr val="C00000"/>
              </a:solidFill>
            </a:rPr>
            <a:t>5789</a:t>
          </a:r>
          <a:endParaRPr lang="ru-RU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0.66882</cdr:x>
      <cdr:y>0.33533</cdr:y>
    </cdr:from>
    <cdr:to>
      <cdr:x>0.82534</cdr:x>
      <cdr:y>0.48252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544616" y="648072"/>
          <a:ext cx="1296144" cy="285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rgbClr val="C00000"/>
              </a:solidFill>
            </a:rPr>
            <a:t>5229</a:t>
          </a:r>
          <a:endParaRPr lang="ru-RU" sz="2000" b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0.04348</cdr:x>
      <cdr:y>0.28746</cdr:y>
    </cdr:from>
    <cdr:to>
      <cdr:x>0.16522</cdr:x>
      <cdr:y>0.45438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0040" y="864096"/>
          <a:ext cx="1008112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2009 г.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0.24323</cdr:x>
      <cdr:y>0.65964</cdr:y>
    </cdr:from>
    <cdr:to>
      <cdr:x>0.37366</cdr:x>
      <cdr:y>0.81302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016224" y="1987421"/>
          <a:ext cx="1080120" cy="4608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2010 г.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0.45167</cdr:x>
      <cdr:y>0.47819</cdr:y>
    </cdr:from>
    <cdr:to>
      <cdr:x>0.55602</cdr:x>
      <cdr:y>0.65964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744416" y="1440160"/>
          <a:ext cx="864096" cy="5472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2011 г.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0.65167</cdr:x>
      <cdr:y>0.74135</cdr:y>
    </cdr:from>
    <cdr:to>
      <cdr:x>0.78186</cdr:x>
      <cdr:y>0.90851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5400600" y="2232249"/>
          <a:ext cx="108012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2012 г.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0.84248</cdr:x>
      <cdr:y>0.50225</cdr:y>
    </cdr:from>
    <cdr:to>
      <cdr:x>0.95552</cdr:x>
      <cdr:y>0.64536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984776" y="1512168"/>
          <a:ext cx="93610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2013 г.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0.18966</cdr:x>
      <cdr:y>0.20833</cdr:y>
    </cdr:from>
    <cdr:to>
      <cdr:x>0.88794</cdr:x>
      <cdr:y>0.29167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84176" y="720080"/>
          <a:ext cx="5832683" cy="288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spcAft>
              <a:spcPts val="1200"/>
            </a:spcAft>
            <a:defRPr/>
          </a:pPr>
          <a:r>
            <a:rPr lang="ru-RU" sz="1100" b="1" dirty="0" smtClean="0">
              <a:solidFill>
                <a:srgbClr val="23538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ios"/>
              <a:cs typeface="Tahoma" pitchFamily="34" charset="0"/>
            </a:rPr>
            <a:t>(по данным ФМБА России)</a:t>
          </a:r>
          <a:endParaRPr lang="ru-RU" sz="1100" b="1" dirty="0">
            <a:solidFill>
              <a:srgbClr val="23538D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ios"/>
            <a:cs typeface="Tahoma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0.27551</cdr:x>
      <cdr:y>0.26154</cdr:y>
    </cdr:from>
    <cdr:to>
      <cdr:x>0.40509</cdr:x>
      <cdr:y>0.30769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1224136"/>
          <a:ext cx="91440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784" tIns="44893" rIns="89784" bIns="44893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784" tIns="44893" rIns="89784" bIns="44893" rtlCol="0"/>
          <a:lstStyle>
            <a:lvl1pPr algn="r">
              <a:defRPr sz="1200"/>
            </a:lvl1pPr>
          </a:lstStyle>
          <a:p>
            <a:pPr>
              <a:defRPr/>
            </a:pPr>
            <a:fld id="{EFEA4CA2-878C-4BE2-A6D9-D327399FBE90}" type="datetimeFigureOut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90838" cy="488950"/>
          </a:xfrm>
          <a:prstGeom prst="rect">
            <a:avLst/>
          </a:prstGeom>
        </p:spPr>
        <p:txBody>
          <a:bodyPr vert="horz" lIns="89784" tIns="44893" rIns="89784" bIns="4489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6663" y="9285288"/>
            <a:ext cx="2890837" cy="488950"/>
          </a:xfrm>
          <a:prstGeom prst="rect">
            <a:avLst/>
          </a:prstGeom>
        </p:spPr>
        <p:txBody>
          <a:bodyPr vert="horz" lIns="89784" tIns="44893" rIns="89784" bIns="44893" rtlCol="0" anchor="b"/>
          <a:lstStyle>
            <a:lvl1pPr algn="r">
              <a:defRPr sz="1200"/>
            </a:lvl1pPr>
          </a:lstStyle>
          <a:p>
            <a:pPr>
              <a:defRPr/>
            </a:pPr>
            <a:fld id="{24018E22-E0E1-42EE-94E4-AAA914877C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698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765" tIns="44882" rIns="89765" bIns="44882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765" tIns="44882" rIns="89765" bIns="44882" rtlCol="0"/>
          <a:lstStyle>
            <a:lvl1pPr algn="r">
              <a:defRPr sz="1200"/>
            </a:lvl1pPr>
          </a:lstStyle>
          <a:p>
            <a:pPr>
              <a:defRPr/>
            </a:pPr>
            <a:fld id="{37974B7E-EEEE-412B-839E-773E203B434A}" type="datetimeFigureOut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65" tIns="44882" rIns="89765" bIns="44882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643438"/>
            <a:ext cx="5335588" cy="4398962"/>
          </a:xfrm>
          <a:prstGeom prst="rect">
            <a:avLst/>
          </a:prstGeom>
        </p:spPr>
        <p:txBody>
          <a:bodyPr vert="horz" lIns="89765" tIns="44882" rIns="89765" bIns="4488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288"/>
            <a:ext cx="2890838" cy="488950"/>
          </a:xfrm>
          <a:prstGeom prst="rect">
            <a:avLst/>
          </a:prstGeom>
        </p:spPr>
        <p:txBody>
          <a:bodyPr vert="horz" lIns="89765" tIns="44882" rIns="89765" bIns="4488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6663" y="9285288"/>
            <a:ext cx="2890837" cy="488950"/>
          </a:xfrm>
          <a:prstGeom prst="rect">
            <a:avLst/>
          </a:prstGeom>
        </p:spPr>
        <p:txBody>
          <a:bodyPr vert="horz" lIns="89765" tIns="44882" rIns="89765" bIns="44882" rtlCol="0" anchor="b"/>
          <a:lstStyle>
            <a:lvl1pPr algn="r">
              <a:defRPr sz="1200"/>
            </a:lvl1pPr>
          </a:lstStyle>
          <a:p>
            <a:pPr>
              <a:defRPr/>
            </a:pPr>
            <a:fld id="{D1B96A3E-2F11-44D1-895B-CCC049A3FBE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3035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2175" y="733425"/>
            <a:ext cx="4887913" cy="36655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74" tIns="44887" rIns="89774" bIns="4488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4516" name="Номер слайда 3"/>
          <p:cNvSpPr txBox="1">
            <a:spLocks noGrp="1"/>
          </p:cNvSpPr>
          <p:nvPr/>
        </p:nvSpPr>
        <p:spPr bwMode="auto">
          <a:xfrm>
            <a:off x="3776663" y="9285288"/>
            <a:ext cx="289083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74" tIns="44887" rIns="89774" bIns="44887" anchor="b"/>
          <a:lstStyle>
            <a:lvl1pPr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3C566572-EB52-40BC-BC39-EDFBC78242A8}" type="slidenum">
              <a:rPr lang="ru-RU" sz="1200"/>
              <a:pPr algn="r" eaLnBrk="1" hangingPunct="1"/>
              <a:t>1</a:t>
            </a:fld>
            <a:endParaRPr lang="ru-RU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00E7F47-A4CA-4D9B-A150-502C7455BD0A}" type="slidenum">
              <a:rPr lang="ru-RU" smtClean="0"/>
              <a:pPr eaLnBrk="1" hangingPunct="1"/>
              <a:t>28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47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1595A08-24C8-43B9-80B2-54AF9A64588B}" type="slidenum">
              <a:rPr lang="ru-RU" smtClean="0"/>
              <a:pPr eaLnBrk="1" hangingPunct="1"/>
              <a:t>40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57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CC5AE43-1756-4480-ABCA-B6EB4EACEB84}" type="slidenum">
              <a:rPr lang="ru-RU" smtClean="0"/>
              <a:pPr eaLnBrk="1" hangingPunct="1"/>
              <a:t>41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68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853FE94-CA80-4E64-926D-4F3A4C230F18}" type="slidenum">
              <a:rPr lang="ru-RU" smtClean="0"/>
              <a:pPr eaLnBrk="1" hangingPunct="1"/>
              <a:t>42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78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97487F6-E2F4-4948-A13A-BDDBA8909BFE}" type="slidenum">
              <a:rPr lang="ru-RU" smtClean="0"/>
              <a:pPr eaLnBrk="1" hangingPunct="1"/>
              <a:t>45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A7C1403-9DCD-40A7-B19F-5C4FD7654D00}" type="slidenum">
              <a:rPr lang="ru-RU" smtClean="0"/>
              <a:pPr eaLnBrk="1" hangingPunct="1"/>
              <a:t>54</a:t>
            </a:fld>
            <a:endParaRPr lang="ru-RU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55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C980D10-C6C1-4099-BE31-67829BC478F7}" type="slidenum">
              <a:rPr lang="ru-RU" smtClean="0">
                <a:solidFill>
                  <a:srgbClr val="000000"/>
                </a:solidFill>
              </a:rPr>
              <a:pPr eaLnBrk="1" hangingPunct="1"/>
              <a:t>4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65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46188B6-265E-4539-8B57-DB6CE11285D7}" type="slidenum">
              <a:rPr lang="ru-RU" smtClean="0">
                <a:solidFill>
                  <a:srgbClr val="000000"/>
                </a:solidFill>
              </a:rPr>
              <a:pPr eaLnBrk="1" hangingPunct="1"/>
              <a:t>5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75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0A8E181-509A-434A-8ED2-053B44CCDDD2}" type="slidenum">
              <a:rPr lang="ru-RU" smtClean="0">
                <a:solidFill>
                  <a:srgbClr val="000000"/>
                </a:solidFill>
              </a:rPr>
              <a:pPr eaLnBrk="1" hangingPunct="1"/>
              <a:t>12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86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BB940A3-3AFB-44BD-9799-F69C243D21C9}" type="slidenum">
              <a:rPr lang="ru-RU" smtClean="0">
                <a:solidFill>
                  <a:srgbClr val="000000"/>
                </a:solidFill>
              </a:rPr>
              <a:pPr eaLnBrk="1" hangingPunct="1"/>
              <a:t>13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92175" y="733425"/>
            <a:ext cx="4887913" cy="36655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69636" name="Номер слайда 3"/>
          <p:cNvSpPr txBox="1">
            <a:spLocks noGrp="1"/>
          </p:cNvSpPr>
          <p:nvPr/>
        </p:nvSpPr>
        <p:spPr bwMode="auto">
          <a:xfrm>
            <a:off x="3776663" y="9285288"/>
            <a:ext cx="2890837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765" tIns="44882" rIns="89765" bIns="44882" anchor="b"/>
          <a:lstStyle>
            <a:lvl1pPr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98525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87C68C30-40D2-41B5-AD18-BDB52BED0925}" type="slidenum">
              <a:rPr lang="ru-RU" sz="1200"/>
              <a:pPr algn="r" eaLnBrk="1" hangingPunct="1"/>
              <a:t>16</a:t>
            </a:fld>
            <a:endParaRPr lang="ru-RU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06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5A1032E-5437-414B-B2B6-68DCF43D457D}" type="slidenum">
              <a:rPr lang="ru-RU" smtClean="0">
                <a:solidFill>
                  <a:srgbClr val="000000"/>
                </a:solidFill>
              </a:rPr>
              <a:pPr eaLnBrk="1" hangingPunct="1"/>
              <a:t>19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16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78AD60F-4DD8-46FF-9216-3C8DB49A7246}" type="slidenum">
              <a:rPr lang="ru-RU" smtClean="0">
                <a:solidFill>
                  <a:srgbClr val="000000"/>
                </a:solidFill>
              </a:rPr>
              <a:pPr eaLnBrk="1" hangingPunct="1"/>
              <a:t>20</a:t>
            </a:fld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27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3E10BF0-8228-49A2-AE24-450EF6DBFA30}" type="slidenum">
              <a:rPr lang="ru-RU" smtClean="0"/>
              <a:pPr eaLnBrk="1" hangingPunct="1"/>
              <a:t>22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0E471-DC9D-474A-8877-FBB82CFAC598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F5CE1-24EA-4447-8427-7B56DF6199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22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1FFFD-3F6D-4867-B6CB-BC3830C7C85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B7475-A912-43B9-9D99-160F91D206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12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22D9E-F1D8-45D9-8AA8-7041A04A20DD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50702-F8F3-4F00-8CBE-9AC703340DE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292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300CE-A810-4312-B2EE-F5064ED11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20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C016E-5642-4779-BD91-AAF722255A0D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F439F-54B0-40F6-B4CC-19C4C4E1B8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536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46496-3D88-462B-AF43-F1A888B0C5C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20099-A896-4DC0-A26A-D4E68C01AB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721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CD1EF-0272-40A2-8D0F-77B6BFE8594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75B79-EBD0-4257-A5B5-9223530CE7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784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F3B1B-4E19-4E99-9A77-2D29B358D48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FE79F-FBC5-4391-8894-29B4D10716B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328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3EE7B-9C62-410E-ACA9-2B328FA10735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0F572-6337-43F2-A227-D7FE5526FD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924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7C56-1415-44AD-9D2E-16435EF0D9DF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9E4EB-D00B-4F4B-A1F1-35F2DCD16C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767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E0859-6CEE-423A-8E96-59868C1826A1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412C-8CF8-4F80-BB5C-51A2B16806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11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3B192-31E2-49A1-AB02-7607D1CB48A9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DA444-D179-49DF-9A2D-703E3A7642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5316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CD9C8-D169-438E-8BBC-625195FCF0B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49F5A-8813-4F0E-A9B4-0FC4CAA2DF1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0621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6DC3F-72BE-40AE-BEF8-6C26D9427A8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D06F2-9B98-4FD6-928A-BF39C08D36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829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08AD6-23CD-4D31-BF0A-AD4D8EA5CAA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434DB-7C0C-44AF-ACDD-343D4BA992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83409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883E9-FC69-48C9-B4B9-A6C59866DF8D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18C1E-BF73-4ED1-AB7A-611869FC937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3715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D22CB-DF0F-4ECA-9D2A-42F0F5104695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52043-1A1B-49D4-8A53-649D337AB2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9023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738CE-FA11-4FEE-8077-C0F8383A451C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BB183-64D4-4561-8BAD-3E4AB313979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1565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8BA9-2D45-4EC1-B15C-1CECC99AE5E8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E98B5-0C9A-4B76-A181-571B09C4B2B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167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B208E-A25D-40F9-9B16-744B2F9CD3E4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A8F68-B6DB-45D6-98E1-143BBCA811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99491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CE927-F4D1-482E-9AC8-940D06AD08FE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E9C97-1384-4011-B3CD-79BB655782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1335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B3FE3-E1C6-4C2B-B09E-F976BDED546C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FEF0B-D685-4A75-B833-3C4E52A82B2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410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47DE4-8F21-4F2F-B376-D7DF57A3A27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28A05-1C8C-4763-BC53-0649862456F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1929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042B5-EFF9-4DB9-86AF-F4FF12DA1949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22382-5275-4909-A9ED-952594434B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4677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DF5CE-E981-4E53-93AC-F6CDE4A050B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3B8E9-2288-42AD-855F-694AC91B25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2934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E4138-BA7A-4BCD-B9EC-225B4AFBAA2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35163-9370-4DC6-8EAD-91245E1D2C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4653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97913-88B7-4142-AA3A-822790D5DA0C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7F3B8-91B9-4848-8961-1866DD2507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0455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3422E-E537-465F-A816-803DCFCF6EE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6FECA-0B66-4ACD-BC93-7A6908462B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7843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B6D14-6F06-47D6-B61F-531AA599C022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55FB8-8155-4EEE-B117-1C615AD8BC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7302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17BAC-8318-40BF-9C87-24190A668D23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4357A-8BB2-40DD-B5AF-6FEF403DEC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7640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78B3-0734-4537-848C-449A9824B8BC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83A8B-C6FE-44FD-800B-2BD8EABD976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290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551BD-D14D-4C08-8157-3165CF2E6022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F5383-3DF3-48FB-A59B-B080BD9930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9667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EAF04-FF1A-43F1-AD49-7D6975E3753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932CD-B021-4598-BCC8-CBE8AEB2599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254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07B47-32DF-4F66-9E5B-A277C9328DFC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7463A-4D73-43C6-8397-B8FA3A6958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3859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B1A00-E048-4347-A825-7C3BAADEA53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9E0D-087A-45F7-8DBE-F8315D4934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5071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70D91-12FE-4085-A408-6441A352071F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9D1E0-51CE-4A75-972E-63A6666384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363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C7EE7-CC35-48C9-BC8C-A20B2AC15E39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8BD1-E5B0-4C91-BCE2-20B37EABD9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2866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9137B-1AAA-4CF6-9E48-9CBF69ABAA88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ED288-B640-4226-B991-7061E3917F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70115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73594-B69E-4998-9074-14BD32292A0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819EC-2FB8-4E60-BD46-034BA6B097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7842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A20F9-DA07-42AF-9042-B6008F1A09DA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7274-273A-4856-A39F-91973437FA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3823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3C2A1-568B-4904-9477-78B89122ECF2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4964-CF66-4FB7-A192-BF1489F3D32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4613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0ACCE-A9A7-4EF3-9872-E4603CB5F658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425C8-0B00-48EC-A1D6-6C190D54FB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4379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1E8F-1B03-4BC2-8359-B2B5C6CF0548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B7260-AE7E-4991-A3D5-DF1569C90B8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841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46798-8806-4EC1-9E15-47165AB28DD3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F2AC3-C73E-40D8-B570-5BA092C43B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03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E25AE-6B9C-47ED-8FFA-75DCEDDAFBC1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159B-C466-4374-B3FD-CA8FB20C461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6603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C1DEF-AA67-41A8-BE52-8A13A9E96D79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53AD9-C2BB-4487-A689-35BBE4B77B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1350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7120F-423D-42BB-851E-13086BA27F5F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F53EB-C8CC-4173-A5B0-DA17E10727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3554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A8350-2DD8-4FAA-8712-1BB89CA4795A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89E00-19AF-4F81-ACCE-0A48EF2832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77743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65383-7237-4E0E-AACF-4F1BAE9EADB3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437A2-33B4-4216-AAE9-B7EBAA2FCD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2687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8A44E-A33B-47AA-A029-941C0475775D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DC288-91E7-4F0C-A24A-8DA78D79B79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7317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AA991-90C3-483B-966C-AD6E16DCB26C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B0866-161D-4BF1-AF04-96C5A76AC7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6134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1143F-5CFA-4756-B8FE-4D48FBD59593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F2196-7308-4CA0-9415-BA8C9A1D23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47390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26F2F-16C3-4B1E-88B3-BC53C9B8F669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1DF2B-AF47-4060-90C9-637D2BE766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3331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26A27-4C2A-48B6-BC1F-E7236D076AED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78691-D1FA-4E54-871A-96E89B502F8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7099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9DC1B-DA83-4E92-8CCB-6B60AA686734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C2566-5951-44F5-AC6C-1CF201FFC0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0786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844C4-EB67-4B86-B57D-7E941EF022F4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88D35-DF7C-46E2-BB51-0C003E3530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30720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FAE75-62F4-4424-93EA-2D594B0FE8DF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68B23-692F-4C1F-8A3D-E1EFFD195B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30895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AB7FB-7FFF-41D6-BA2B-C95D14D01E7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B0EDF-C0D0-4F5D-83D8-C566FF45B0C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8232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69E5-A4D0-4258-A6DF-748CBCADC73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83C06-656C-4861-8813-52916EC97B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19680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39F02-85C5-49BA-AEB7-5BFC78272295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823B2-6B02-42E6-8724-C52B2E34564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775160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1B207-9377-46FA-8C47-B0345CB12BCE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A9C89-C7F9-4DDD-BCAE-7FD8CA16F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46745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ED4D-719A-468A-9909-6F8C849B4704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57E2F-5CFB-41F3-887F-35CB36D4B0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84233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9B905-4EDF-4ECA-9A80-EEC8D8CD82B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E0DC1-49E4-4E04-B7ED-0C9C707415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0892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79F98-C5AF-45C8-BD29-76FC74CA71FA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EDA1E-78B8-4D7E-AEB9-6A1E5D5341B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25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4D10A-81FD-4540-9EDB-2265CB3851CA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D53CF-4821-4F31-BAC5-38AAC4919C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038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8A927-6FA4-4984-969A-1D90898F10B0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81B56-D3E1-432C-AFEB-EC8547734C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23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23767-29AB-4A42-BCC5-DE6169BEF786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25FBF-9D77-4670-BB0B-6A0306E198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55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35C15E5-933F-489A-B2CD-33DC01F7B699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5C3F6A-373D-46B9-9FA4-9055D1CAE54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1" r:id="rId1"/>
    <p:sldLayoutId id="2147484252" r:id="rId2"/>
    <p:sldLayoutId id="2147484253" r:id="rId3"/>
    <p:sldLayoutId id="2147484254" r:id="rId4"/>
    <p:sldLayoutId id="2147484255" r:id="rId5"/>
    <p:sldLayoutId id="2147484256" r:id="rId6"/>
    <p:sldLayoutId id="2147484257" r:id="rId7"/>
    <p:sldLayoutId id="2147484258" r:id="rId8"/>
    <p:sldLayoutId id="2147484259" r:id="rId9"/>
    <p:sldLayoutId id="2147484260" r:id="rId10"/>
    <p:sldLayoutId id="2147484261" r:id="rId11"/>
    <p:sldLayoutId id="214748431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5801D9E-BECA-410E-89D3-750CECF89A9B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8381E4-DFA1-40DD-AE70-C2E29C3D9F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67ACF2-E10C-49E8-9CCA-FAB7014027D7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4B76E0-75E3-4623-A2B8-4B9E7577B8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08C49D-0B6C-4BAC-BCE4-FF4DB30EC3D4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FB169B-4AD1-4635-8EBF-F78210DD9B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4" r:id="rId1"/>
    <p:sldLayoutId id="2147484285" r:id="rId2"/>
    <p:sldLayoutId id="2147484286" r:id="rId3"/>
    <p:sldLayoutId id="2147484287" r:id="rId4"/>
    <p:sldLayoutId id="2147484288" r:id="rId5"/>
    <p:sldLayoutId id="2147484289" r:id="rId6"/>
    <p:sldLayoutId id="2147484290" r:id="rId7"/>
    <p:sldLayoutId id="2147484291" r:id="rId8"/>
    <p:sldLayoutId id="2147484292" r:id="rId9"/>
    <p:sldLayoutId id="2147484293" r:id="rId10"/>
    <p:sldLayoutId id="214748429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3B4366-C6C0-45C2-BC16-785DC58372C2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66FCD3-21BC-44C7-B6AF-236EBDA6159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5" r:id="rId1"/>
    <p:sldLayoutId id="2147484296" r:id="rId2"/>
    <p:sldLayoutId id="2147484297" r:id="rId3"/>
    <p:sldLayoutId id="2147484298" r:id="rId4"/>
    <p:sldLayoutId id="2147484299" r:id="rId5"/>
    <p:sldLayoutId id="2147484300" r:id="rId6"/>
    <p:sldLayoutId id="2147484301" r:id="rId7"/>
    <p:sldLayoutId id="2147484302" r:id="rId8"/>
    <p:sldLayoutId id="2147484303" r:id="rId9"/>
    <p:sldLayoutId id="2147484304" r:id="rId10"/>
    <p:sldLayoutId id="214748430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966DE1-BA5B-4F7C-A733-87FF897FE44A}" type="datetime1">
              <a:rPr lang="ru-RU"/>
              <a:pPr>
                <a:defRPr/>
              </a:pPr>
              <a:t>22.12.2014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90D49D-49D1-47DE-9943-D80A006A5C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  <p:sldLayoutId id="214748431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7504" y="260648"/>
            <a:ext cx="8178800" cy="446405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23538D"/>
                </a:solidFill>
                <a:cs typeface="Arial" pitchFamily="34" charset="0"/>
              </a:rPr>
              <a:t/>
            </a:r>
            <a:br>
              <a:rPr lang="ru-RU" sz="2400" b="1" smtClean="0">
                <a:solidFill>
                  <a:srgbClr val="23538D"/>
                </a:solidFill>
                <a:cs typeface="Arial" pitchFamily="34" charset="0"/>
              </a:rPr>
            </a:br>
            <a:r>
              <a:rPr lang="ru-RU" sz="2400" b="1" smtClean="0">
                <a:solidFill>
                  <a:srgbClr val="23538D"/>
                </a:solidFill>
                <a:cs typeface="Arial" pitchFamily="34" charset="0"/>
              </a:rPr>
              <a:t/>
            </a:r>
            <a:br>
              <a:rPr lang="ru-RU" sz="2400" b="1" smtClean="0">
                <a:solidFill>
                  <a:srgbClr val="23538D"/>
                </a:solidFill>
                <a:cs typeface="Arial" pitchFamily="34" charset="0"/>
              </a:rPr>
            </a:br>
            <a:r>
              <a:rPr lang="ru-RU" sz="2400" b="1" smtClean="0">
                <a:solidFill>
                  <a:srgbClr val="23538D"/>
                </a:solidFill>
                <a:cs typeface="Arial" pitchFamily="34" charset="0"/>
              </a:rPr>
              <a:t/>
            </a:r>
            <a:br>
              <a:rPr lang="ru-RU" sz="2400" b="1" smtClean="0">
                <a:solidFill>
                  <a:srgbClr val="23538D"/>
                </a:solidFill>
                <a:cs typeface="Arial" pitchFamily="34" charset="0"/>
              </a:rPr>
            </a:br>
            <a:r>
              <a:rPr lang="ru-RU" sz="2400" b="1" smtClean="0">
                <a:solidFill>
                  <a:srgbClr val="23538D"/>
                </a:solidFill>
                <a:cs typeface="Arial" pitchFamily="34" charset="0"/>
              </a:rPr>
              <a:t/>
            </a:r>
            <a:br>
              <a:rPr lang="ru-RU" sz="2400" b="1" smtClean="0">
                <a:solidFill>
                  <a:srgbClr val="23538D"/>
                </a:solidFill>
                <a:cs typeface="Arial" pitchFamily="34" charset="0"/>
              </a:rPr>
            </a:br>
            <a:r>
              <a:rPr lang="ru-RU" sz="2400" b="1" smtClean="0">
                <a:solidFill>
                  <a:srgbClr val="23538D"/>
                </a:solidFill>
                <a:cs typeface="Arial" pitchFamily="34" charset="0"/>
              </a:rPr>
              <a:t/>
            </a:r>
            <a:br>
              <a:rPr lang="ru-RU" sz="2400" b="1" smtClean="0">
                <a:solidFill>
                  <a:srgbClr val="23538D"/>
                </a:solidFill>
                <a:cs typeface="Arial" pitchFamily="34" charset="0"/>
              </a:rPr>
            </a:br>
            <a:r>
              <a:rPr lang="ru-RU" sz="2800" b="1" smtClean="0">
                <a:solidFill>
                  <a:srgbClr val="23538D"/>
                </a:solidFill>
                <a:cs typeface="Arial" pitchFamily="34" charset="0"/>
              </a:rPr>
              <a:t>СПЕЦИАЛЬНАЯ ОЦЕНКА УСЛОВИЙ ТРУДА</a:t>
            </a: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</a:rPr>
              <a:t>Финансирование предупредительных мер по сокращению производственного травматизма и профессиональных заболеваний по линии ФСС:</a:t>
            </a: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468313" y="2332038"/>
            <a:ext cx="8229600" cy="4525962"/>
          </a:xfrm>
        </p:spPr>
        <p:txBody>
          <a:bodyPr/>
          <a:lstStyle/>
          <a:p>
            <a:r>
              <a:rPr lang="ru-RU" b="1" smtClean="0"/>
              <a:t>2013 год </a:t>
            </a:r>
            <a:r>
              <a:rPr lang="ru-RU" smtClean="0"/>
              <a:t>затраты составили 55555,6 тыс. руб. из них на АРМ 5432,8 руб. данную работу провели 26 работодателей.</a:t>
            </a:r>
          </a:p>
          <a:p>
            <a:endParaRPr lang="ru-RU" smtClean="0"/>
          </a:p>
          <a:p>
            <a:r>
              <a:rPr lang="ru-RU" b="1" smtClean="0"/>
              <a:t>2014 год </a:t>
            </a:r>
            <a:r>
              <a:rPr lang="ru-RU" smtClean="0"/>
              <a:t>затраты составили 63308,6 тыс. руб. из них на СУОТ 1709,1 данную работу провело 22 работодателя.</a:t>
            </a:r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F3AB6-9557-4B41-982D-31A284E60DD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ru-RU" sz="4800" smtClean="0"/>
              <a:t>По данным  Государственной инспекции труда в РБ, за 5 лет аттестовано 47,5 тыс.рабочих мест или 18,2% от общего количества рабочих мест (260989 рабочих мест).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6E8D34-A9B0-475F-9319-C42F3644CCA9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fld id="{F71C5762-AE50-4CAF-8665-1F134EC47BCD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</a:pPr>
              <a:t>12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19459" name="Заголовок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424863" cy="706437"/>
          </a:xfrm>
        </p:spPr>
        <p:txBody>
          <a:bodyPr/>
          <a:lstStyle/>
          <a:p>
            <a:r>
              <a:rPr lang="ru-RU" sz="2000" b="1" smtClean="0">
                <a:solidFill>
                  <a:schemeClr val="tx2"/>
                </a:solidFill>
                <a:latin typeface="Helios"/>
              </a:rPr>
              <a:t>НЕЗАВИСИМОСТЬ ОРГАНИЗАЦИЙ И ЭКСПЕРТОВ</a:t>
            </a:r>
          </a:p>
        </p:txBody>
      </p:sp>
      <p:sp>
        <p:nvSpPr>
          <p:cNvPr id="1946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9461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Прямоугольник 46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9463" name="TextBox 16"/>
          <p:cNvSpPr txBox="1">
            <a:spLocks noChangeArrowheads="1"/>
          </p:cNvSpPr>
          <p:nvPr/>
        </p:nvSpPr>
        <p:spPr bwMode="auto">
          <a:xfrm>
            <a:off x="1116013" y="2852738"/>
            <a:ext cx="26511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FFFF"/>
                </a:solidFill>
              </a:rPr>
              <a:t>Обязательная</a:t>
            </a:r>
          </a:p>
          <a:p>
            <a:pPr eaLnBrk="1" hangingPunct="1"/>
            <a:r>
              <a:rPr lang="ru-RU" sz="2800">
                <a:solidFill>
                  <a:srgbClr val="FFFFFF"/>
                </a:solidFill>
              </a:rPr>
              <a:t>страховка</a:t>
            </a:r>
          </a:p>
        </p:txBody>
      </p:sp>
      <p:sp>
        <p:nvSpPr>
          <p:cNvPr id="19464" name="TextBox 18"/>
          <p:cNvSpPr txBox="1">
            <a:spLocks noChangeArrowheads="1"/>
          </p:cNvSpPr>
          <p:nvPr/>
        </p:nvSpPr>
        <p:spPr bwMode="auto">
          <a:xfrm>
            <a:off x="611188" y="2852738"/>
            <a:ext cx="3013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Обязательная </a:t>
            </a:r>
          </a:p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страховка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467544" y="764704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316913" y="6381750"/>
            <a:ext cx="65722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fld id="{B5587819-5635-46EF-A7B5-3C5F334F452F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</a:pPr>
              <a:t>13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424863" cy="706438"/>
          </a:xfrm>
        </p:spPr>
        <p:txBody>
          <a:bodyPr/>
          <a:lstStyle/>
          <a:p>
            <a:pPr>
              <a:defRPr/>
            </a:pPr>
            <a:r>
              <a:rPr lang="ru-RU" sz="3000" b="1" dirty="0" smtClean="0">
                <a:solidFill>
                  <a:schemeClr val="tx2"/>
                </a:solidFill>
                <a:latin typeface="+mn-lt"/>
              </a:rPr>
              <a:t>ОТВЕТСТВЕННОСТЬ ОРГАНИЗАЦИЙ И ЭКСПЕРТОВ</a:t>
            </a:r>
            <a:endParaRPr lang="ru-RU" sz="3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48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0485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Прямоугольник 46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20487" name="TextBox 16"/>
          <p:cNvSpPr txBox="1">
            <a:spLocks noChangeArrowheads="1"/>
          </p:cNvSpPr>
          <p:nvPr/>
        </p:nvSpPr>
        <p:spPr bwMode="auto">
          <a:xfrm>
            <a:off x="1116013" y="2852738"/>
            <a:ext cx="26511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FFFF"/>
                </a:solidFill>
              </a:rPr>
              <a:t>Обязательная</a:t>
            </a:r>
          </a:p>
          <a:p>
            <a:pPr eaLnBrk="1" hangingPunct="1"/>
            <a:r>
              <a:rPr lang="ru-RU" sz="2800">
                <a:solidFill>
                  <a:srgbClr val="FFFFFF"/>
                </a:solidFill>
              </a:rPr>
              <a:t>страховка</a:t>
            </a:r>
          </a:p>
        </p:txBody>
      </p:sp>
      <p:sp>
        <p:nvSpPr>
          <p:cNvPr id="20488" name="TextBox 18"/>
          <p:cNvSpPr txBox="1">
            <a:spLocks noChangeArrowheads="1"/>
          </p:cNvSpPr>
          <p:nvPr/>
        </p:nvSpPr>
        <p:spPr bwMode="auto">
          <a:xfrm>
            <a:off x="611188" y="2852738"/>
            <a:ext cx="3013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Обязательная </a:t>
            </a:r>
          </a:p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страховка</a:t>
            </a:r>
          </a:p>
        </p:txBody>
      </p:sp>
      <p:graphicFrame>
        <p:nvGraphicFramePr>
          <p:cNvPr id="11" name="Схема 10"/>
          <p:cNvGraphicFramePr/>
          <p:nvPr/>
        </p:nvGraphicFramePr>
        <p:xfrm>
          <a:off x="0" y="620688"/>
          <a:ext cx="885698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490" name="TextBox 11"/>
          <p:cNvSpPr txBox="1">
            <a:spLocks noChangeArrowheads="1"/>
          </p:cNvSpPr>
          <p:nvPr/>
        </p:nvSpPr>
        <p:spPr bwMode="auto">
          <a:xfrm>
            <a:off x="2843213" y="6092825"/>
            <a:ext cx="568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i="1">
                <a:solidFill>
                  <a:srgbClr val="C00000"/>
                </a:solidFill>
                <a:latin typeface="Calibri" pitchFamily="34" charset="0"/>
              </a:rPr>
              <a:t>Изменения в КОАП вступают в силу </a:t>
            </a:r>
          </a:p>
          <a:p>
            <a:pPr algn="ctr" eaLnBrk="1" hangingPunct="1"/>
            <a:r>
              <a:rPr lang="ru-RU" i="1">
                <a:solidFill>
                  <a:srgbClr val="C00000"/>
                </a:solidFill>
                <a:latin typeface="Calibri" pitchFamily="34" charset="0"/>
              </a:rPr>
              <a:t>с 1 января 2015 года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780FC1D-CC95-4D7A-B71A-487443553D52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1507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863600"/>
          </a:xfrm>
        </p:spPr>
        <p:txBody>
          <a:bodyPr/>
          <a:lstStyle/>
          <a:p>
            <a:r>
              <a:rPr lang="ru-RU" sz="2000" b="1" smtClean="0">
                <a:solidFill>
                  <a:schemeClr val="tx2"/>
                </a:solidFill>
                <a:latin typeface="Helios"/>
              </a:rPr>
              <a:t>ИСПОЛЬЗОВАНИЕ РЕЗУЛЬТАТОВ СПЕЦИАЛЬНОЙ ОЦЕНКИ УСЛОВИЙ ТРУДА</a:t>
            </a:r>
          </a:p>
        </p:txBody>
      </p:sp>
      <p:sp>
        <p:nvSpPr>
          <p:cNvPr id="2150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1509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grpSp>
        <p:nvGrpSpPr>
          <p:cNvPr id="2" name="Группа 9"/>
          <p:cNvGrpSpPr/>
          <p:nvPr/>
        </p:nvGrpSpPr>
        <p:grpSpPr>
          <a:xfrm>
            <a:off x="323528" y="908720"/>
            <a:ext cx="8496944" cy="1080120"/>
            <a:chOff x="0" y="0"/>
            <a:chExt cx="8496944" cy="864096"/>
          </a:xfrm>
          <a:scene3d>
            <a:camera prst="orthographicFront"/>
            <a:lightRig rig="flat" dir="t"/>
          </a:scene3d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0" y="0"/>
              <a:ext cx="8496944" cy="864096"/>
            </a:xfrm>
            <a:prstGeom prst="roundRect">
              <a:avLst/>
            </a:prstGeom>
            <a:solidFill>
              <a:schemeClr val="accent1"/>
            </a:solidFill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rgbClr r="0" g="0" b="0"/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59399" y="59399"/>
              <a:ext cx="8077505" cy="8046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72390" tIns="72390" rIns="72390" bIns="72390" spcCol="1270" anchor="ctr"/>
            <a:lstStyle/>
            <a:p>
              <a:pPr defTabSz="8445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900" dirty="0">
                  <a:solidFill>
                    <a:prstClr val="white"/>
                  </a:solidFill>
                </a:rPr>
                <a:t>Установление размеров дополнительных страховых взносов в Пенсионный фонд Российской Федерации</a:t>
              </a:r>
            </a:p>
            <a:p>
              <a:pPr defTabSz="8445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900" b="1" dirty="0">
                  <a:solidFill>
                    <a:prstClr val="white"/>
                  </a:solidFill>
                </a:rPr>
                <a:t> </a:t>
              </a:r>
              <a:r>
                <a:rPr lang="ru-RU" sz="1900" b="1" i="1" dirty="0">
                  <a:solidFill>
                    <a:prstClr val="white"/>
                  </a:solidFill>
                </a:rPr>
                <a:t>Чем безопасней труд, тем ниже страховой взнос</a:t>
              </a:r>
            </a:p>
          </p:txBody>
        </p:sp>
      </p:grp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476375" y="2276475"/>
          <a:ext cx="7489825" cy="3889374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496608"/>
                <a:gridCol w="941343"/>
                <a:gridCol w="4051874"/>
              </a:tblGrid>
              <a:tr h="8838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КЛАСС УСЛОВИЙ ТРУДА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ДОПОЛНИТЕЛЬНЫЙ ТАРИФ СТРАХОВОГО ВЗНОСА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93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</a:rPr>
                        <a:t>опасный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sz="160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8,0%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9355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</a:rPr>
                        <a:t>вредный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</a:rPr>
                        <a:t>3.4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7,0%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</a:rPr>
                        <a:t>3.3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6,0%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</a:rPr>
                        <a:t>3.2</a:t>
                      </a:r>
                      <a:endParaRPr lang="ru-RU" sz="160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4,0%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93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</a:rPr>
                        <a:t>3.1</a:t>
                      </a:r>
                      <a:endParaRPr lang="ru-RU" sz="160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2,0%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93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</a:rPr>
                        <a:t>допустимый</a:t>
                      </a:r>
                      <a:endParaRPr lang="ru-RU" sz="160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160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0,0%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293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</a:rPr>
                        <a:t>оптимальный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0,0%</a:t>
                      </a:r>
                      <a:endParaRPr lang="ru-RU" sz="1600" dirty="0">
                        <a:solidFill>
                          <a:schemeClr val="tx2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3" marR="68583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250825" y="2133600"/>
            <a:ext cx="8712200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27088" y="1989138"/>
            <a:ext cx="0" cy="446405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29650" y="6492875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BFA0A4F4-E02C-4E5E-A5DC-0713BBC79334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15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22531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>
              <a:solidFill>
                <a:prstClr val="white"/>
              </a:solidFill>
            </a:endParaRPr>
          </a:p>
        </p:txBody>
      </p:sp>
      <p:pic>
        <p:nvPicPr>
          <p:cNvPr id="22533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Box 7"/>
          <p:cNvSpPr txBox="1">
            <a:spLocks noChangeArrowheads="1"/>
          </p:cNvSpPr>
          <p:nvPr/>
        </p:nvSpPr>
        <p:spPr bwMode="auto">
          <a:xfrm>
            <a:off x="323850" y="188913"/>
            <a:ext cx="8280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2000" b="1">
                <a:solidFill>
                  <a:srgbClr val="1F497D"/>
                </a:solidFill>
              </a:rPr>
              <a:t>ГАРАНТИИ И КОМПЕНСАЦИИ РАБОТНИКАМ, ЗАНЯТЫМ ВО ВРЕДНЫХ (ОПАСНЫХ) УСЛОВИЯХ ТРУДА</a:t>
            </a:r>
            <a:endParaRPr lang="ru-RU" sz="1900" b="1">
              <a:solidFill>
                <a:srgbClr val="1F497D"/>
              </a:solidFill>
              <a:latin typeface="Calibri" pitchFamily="34" charset="0"/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107504" y="980730"/>
          <a:ext cx="892899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48038" y="6021388"/>
            <a:ext cx="5327650" cy="646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i="1" dirty="0">
                <a:solidFill>
                  <a:prstClr val="black"/>
                </a:solidFill>
              </a:rPr>
              <a:t>Чем выше уровень вредности на рабочем месте – тем больше объем гарантий и компенсаций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/>
          </p:cNvSpPr>
          <p:nvPr/>
        </p:nvSpPr>
        <p:spPr bwMode="auto">
          <a:xfrm>
            <a:off x="179388" y="115888"/>
            <a:ext cx="885666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tx2"/>
                </a:solidFill>
                <a:latin typeface="Helios"/>
              </a:rPr>
              <a:t>ВВЕДЕНИЕ ДОПОЛНИТЕЛЬНЫХ ТАРИФОВ СТРАХОВЫХ ВЗНОСОВ </a:t>
            </a:r>
          </a:p>
          <a:p>
            <a:pPr algn="ctr"/>
            <a:r>
              <a:rPr lang="ru-RU" sz="2000" b="1">
                <a:solidFill>
                  <a:schemeClr val="tx2"/>
                </a:solidFill>
                <a:latin typeface="Helios"/>
              </a:rPr>
              <a:t>В ПЕНСИОННЫЙ ФОНД РОССИЙСКОЙ ФЕДЕРАЦИИ</a:t>
            </a:r>
          </a:p>
        </p:txBody>
      </p:sp>
      <p:grpSp>
        <p:nvGrpSpPr>
          <p:cNvPr id="23555" name="Группа 10"/>
          <p:cNvGrpSpPr>
            <a:grpSpLocks/>
          </p:cNvGrpSpPr>
          <p:nvPr/>
        </p:nvGrpSpPr>
        <p:grpSpPr bwMode="auto">
          <a:xfrm>
            <a:off x="250825" y="620713"/>
            <a:ext cx="8785225" cy="1944687"/>
            <a:chOff x="874311" y="3141560"/>
            <a:chExt cx="7984203" cy="4463372"/>
          </a:xfrm>
        </p:grpSpPr>
        <p:sp>
          <p:nvSpPr>
            <p:cNvPr id="15" name="Полилиния 14"/>
            <p:cNvSpPr/>
            <p:nvPr/>
          </p:nvSpPr>
          <p:spPr>
            <a:xfrm>
              <a:off x="3818973" y="3141560"/>
              <a:ext cx="5039541" cy="4463372"/>
            </a:xfrm>
            <a:custGeom>
              <a:avLst/>
              <a:gdLst>
                <a:gd name="connsiteX0" fmla="*/ 0 w 4925347"/>
                <a:gd name="connsiteY0" fmla="*/ 194084 h 1552672"/>
                <a:gd name="connsiteX1" fmla="*/ 4149011 w 4925347"/>
                <a:gd name="connsiteY1" fmla="*/ 194084 h 1552672"/>
                <a:gd name="connsiteX2" fmla="*/ 4149011 w 4925347"/>
                <a:gd name="connsiteY2" fmla="*/ 0 h 1552672"/>
                <a:gd name="connsiteX3" fmla="*/ 4925347 w 4925347"/>
                <a:gd name="connsiteY3" fmla="*/ 776336 h 1552672"/>
                <a:gd name="connsiteX4" fmla="*/ 4149011 w 4925347"/>
                <a:gd name="connsiteY4" fmla="*/ 1552672 h 1552672"/>
                <a:gd name="connsiteX5" fmla="*/ 4149011 w 4925347"/>
                <a:gd name="connsiteY5" fmla="*/ 1358588 h 1552672"/>
                <a:gd name="connsiteX6" fmla="*/ 0 w 4925347"/>
                <a:gd name="connsiteY6" fmla="*/ 1358588 h 1552672"/>
                <a:gd name="connsiteX7" fmla="*/ 0 w 4925347"/>
                <a:gd name="connsiteY7" fmla="*/ 194084 h 1552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25347" h="1552672">
                  <a:moveTo>
                    <a:pt x="0" y="194084"/>
                  </a:moveTo>
                  <a:lnTo>
                    <a:pt x="4149011" y="194084"/>
                  </a:lnTo>
                  <a:lnTo>
                    <a:pt x="4149011" y="0"/>
                  </a:lnTo>
                  <a:lnTo>
                    <a:pt x="4925347" y="776336"/>
                  </a:lnTo>
                  <a:lnTo>
                    <a:pt x="4149011" y="1552672"/>
                  </a:lnTo>
                  <a:lnTo>
                    <a:pt x="4149011" y="1358588"/>
                  </a:lnTo>
                  <a:lnTo>
                    <a:pt x="0" y="1358588"/>
                  </a:lnTo>
                  <a:lnTo>
                    <a:pt x="0" y="194084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8890" tIns="202974" rIns="591142" bIns="202974" spcCol="1270" anchor="ctr"/>
            <a:lstStyle/>
            <a:p>
              <a:pPr marL="114300" lvl="1" indent="-114300" defTabSz="622300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1300" i="1" dirty="0">
                  <a:solidFill>
                    <a:schemeClr val="tx2"/>
                  </a:solidFill>
                </a:rPr>
                <a:t>    </a:t>
              </a:r>
              <a:r>
                <a:rPr lang="ru-RU" sz="1400" i="1" dirty="0">
                  <a:solidFill>
                    <a:schemeClr val="tx2"/>
                  </a:solidFill>
                </a:rPr>
                <a:t>…установлен дополнительный тариф страховых взносов в ПФР для плательщиков, использующих труд наемных рабочих, чьи профессии предусмотрены  Списками № 1 и № 2 производств, работ, профессий, должностей и показателей, дающих право на льготное пенсионное обеспечение, утвержденными постановлением Кабинета Министров СССР от 26 января 1991 г. № 10.</a:t>
              </a: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874311" y="3473124"/>
              <a:ext cx="2879738" cy="3636283"/>
            </a:xfrm>
            <a:custGeom>
              <a:avLst/>
              <a:gdLst>
                <a:gd name="connsiteX0" fmla="*/ 0 w 2333071"/>
                <a:gd name="connsiteY0" fmla="*/ 258784 h 1552672"/>
                <a:gd name="connsiteX1" fmla="*/ 75796 w 2333071"/>
                <a:gd name="connsiteY1" fmla="*/ 75796 h 1552672"/>
                <a:gd name="connsiteX2" fmla="*/ 258784 w 2333071"/>
                <a:gd name="connsiteY2" fmla="*/ 0 h 1552672"/>
                <a:gd name="connsiteX3" fmla="*/ 2074287 w 2333071"/>
                <a:gd name="connsiteY3" fmla="*/ 0 h 1552672"/>
                <a:gd name="connsiteX4" fmla="*/ 2257275 w 2333071"/>
                <a:gd name="connsiteY4" fmla="*/ 75796 h 1552672"/>
                <a:gd name="connsiteX5" fmla="*/ 2333071 w 2333071"/>
                <a:gd name="connsiteY5" fmla="*/ 258784 h 1552672"/>
                <a:gd name="connsiteX6" fmla="*/ 2333071 w 2333071"/>
                <a:gd name="connsiteY6" fmla="*/ 1293888 h 1552672"/>
                <a:gd name="connsiteX7" fmla="*/ 2257275 w 2333071"/>
                <a:gd name="connsiteY7" fmla="*/ 1476876 h 1552672"/>
                <a:gd name="connsiteX8" fmla="*/ 2074287 w 2333071"/>
                <a:gd name="connsiteY8" fmla="*/ 1552672 h 1552672"/>
                <a:gd name="connsiteX9" fmla="*/ 258784 w 2333071"/>
                <a:gd name="connsiteY9" fmla="*/ 1552672 h 1552672"/>
                <a:gd name="connsiteX10" fmla="*/ 75796 w 2333071"/>
                <a:gd name="connsiteY10" fmla="*/ 1476876 h 1552672"/>
                <a:gd name="connsiteX11" fmla="*/ 0 w 2333071"/>
                <a:gd name="connsiteY11" fmla="*/ 1293888 h 1552672"/>
                <a:gd name="connsiteX12" fmla="*/ 0 w 2333071"/>
                <a:gd name="connsiteY12" fmla="*/ 258784 h 1552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33071" h="1552672">
                  <a:moveTo>
                    <a:pt x="0" y="258784"/>
                  </a:moveTo>
                  <a:cubicBezTo>
                    <a:pt x="0" y="190150"/>
                    <a:pt x="27265" y="124327"/>
                    <a:pt x="75796" y="75796"/>
                  </a:cubicBezTo>
                  <a:cubicBezTo>
                    <a:pt x="124328" y="27265"/>
                    <a:pt x="190150" y="0"/>
                    <a:pt x="258784" y="0"/>
                  </a:cubicBezTo>
                  <a:lnTo>
                    <a:pt x="2074287" y="0"/>
                  </a:lnTo>
                  <a:cubicBezTo>
                    <a:pt x="2142921" y="0"/>
                    <a:pt x="2208744" y="27265"/>
                    <a:pt x="2257275" y="75796"/>
                  </a:cubicBezTo>
                  <a:cubicBezTo>
                    <a:pt x="2305806" y="124328"/>
                    <a:pt x="2333071" y="190150"/>
                    <a:pt x="2333071" y="258784"/>
                  </a:cubicBezTo>
                  <a:lnTo>
                    <a:pt x="2333071" y="1293888"/>
                  </a:lnTo>
                  <a:cubicBezTo>
                    <a:pt x="2333071" y="1362522"/>
                    <a:pt x="2305806" y="1428345"/>
                    <a:pt x="2257275" y="1476876"/>
                  </a:cubicBezTo>
                  <a:cubicBezTo>
                    <a:pt x="2208744" y="1525407"/>
                    <a:pt x="2142921" y="1552672"/>
                    <a:pt x="2074287" y="1552672"/>
                  </a:cubicBezTo>
                  <a:lnTo>
                    <a:pt x="258784" y="1552672"/>
                  </a:lnTo>
                  <a:cubicBezTo>
                    <a:pt x="190150" y="1552672"/>
                    <a:pt x="124327" y="1525407"/>
                    <a:pt x="75796" y="1476876"/>
                  </a:cubicBezTo>
                  <a:cubicBezTo>
                    <a:pt x="27265" y="1428345"/>
                    <a:pt x="0" y="1362522"/>
                    <a:pt x="0" y="1293888"/>
                  </a:cubicBezTo>
                  <a:lnTo>
                    <a:pt x="0" y="25878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36755" tIns="106275" rIns="136755" bIns="106275" spcCol="1270" anchor="ctr"/>
            <a:lstStyle/>
            <a:p>
              <a:pPr algn="ctr" defTabSz="7112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b="1" dirty="0"/>
                <a:t>статья 58.3 Федерального закона от 24 июля 2009 г. </a:t>
              </a:r>
            </a:p>
            <a:p>
              <a:pPr algn="ctr" defTabSz="7112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b="1" dirty="0"/>
                <a:t>№ 212-ФЗ</a:t>
              </a:r>
            </a:p>
          </p:txBody>
        </p:sp>
      </p:grpSp>
      <p:sp>
        <p:nvSpPr>
          <p:cNvPr id="23556" name="Прямоугольник 16"/>
          <p:cNvSpPr>
            <a:spLocks noChangeArrowheads="1"/>
          </p:cNvSpPr>
          <p:nvPr/>
        </p:nvSpPr>
        <p:spPr bwMode="auto">
          <a:xfrm>
            <a:off x="395288" y="2636838"/>
            <a:ext cx="84978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tx2"/>
                </a:solidFill>
              </a:rPr>
              <a:t>С 2013 ГОДА ВВЕДЕНЫ ДОПОЛНИТЕЛЬНЫЕ ТАРИФЫ СТРАХОВЫХ ВЗНОСОВ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23850" y="3213100"/>
          <a:ext cx="8640764" cy="214312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592229"/>
                <a:gridCol w="1728153"/>
                <a:gridCol w="2160191"/>
                <a:gridCol w="2160191"/>
              </a:tblGrid>
              <a:tr h="115831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Списки производств, работ, профессий  должностей и показателей, дающих право на льготное пенсионное обеспечение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2015 и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далее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 marT="45723" marB="45723"/>
                </a:tc>
              </a:tr>
              <a:tr h="4126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Список № 1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4 %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6 %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9 %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</a:tr>
              <a:tr h="57219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Список №2 и «малые списки»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2 %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4 %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6 %</a:t>
                      </a:r>
                      <a:endParaRPr lang="ru-RU" sz="1400" dirty="0"/>
                    </a:p>
                  </a:txBody>
                  <a:tcPr marL="91438" marR="91438" marT="45723" marB="45723"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23850" y="5445125"/>
            <a:ext cx="8640763" cy="83185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600" b="1" i="1" dirty="0">
                <a:latin typeface="+mj-lt"/>
              </a:rPr>
              <a:t>От уплаты страховых взносов может быть освобождено рабочее место, условия труда на котором </a:t>
            </a:r>
            <a:r>
              <a:rPr lang="ru-RU" sz="1600" b="1" i="1" dirty="0"/>
              <a:t>по итогам специальной оценки условий труда </a:t>
            </a:r>
            <a:r>
              <a:rPr lang="ru-RU" sz="1600" b="1" i="1" dirty="0">
                <a:latin typeface="+mj-lt"/>
              </a:rPr>
              <a:t>признаны оптимальными или допустимыми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Выноска со стрелкой вниз 15"/>
          <p:cNvSpPr/>
          <p:nvPr/>
        </p:nvSpPr>
        <p:spPr>
          <a:xfrm>
            <a:off x="827088" y="3573463"/>
            <a:ext cx="7561262" cy="1008062"/>
          </a:xfrm>
          <a:prstGeom prst="downArrowCallout">
            <a:avLst/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/>
                </a:solidFill>
                <a:cs typeface="Arial" pitchFamily="34" charset="0"/>
              </a:rPr>
              <a:t>ТРЕБУЕТСЯ УНИФИКАЦИЯ И ОБЪЕДИНЕНИЕ В ЦЕЛЯХ: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24579" name="Заголовок 1"/>
          <p:cNvSpPr>
            <a:spLocks/>
          </p:cNvSpPr>
          <p:nvPr/>
        </p:nvSpPr>
        <p:spPr bwMode="auto">
          <a:xfrm>
            <a:off x="179388" y="44450"/>
            <a:ext cx="8856662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600" b="1">
              <a:solidFill>
                <a:schemeClr val="tx2"/>
              </a:solidFill>
              <a:latin typeface="Helios"/>
            </a:endParaRPr>
          </a:p>
        </p:txBody>
      </p:sp>
      <p:sp>
        <p:nvSpPr>
          <p:cNvPr id="11" name="Полилиния 10"/>
          <p:cNvSpPr/>
          <p:nvPr/>
        </p:nvSpPr>
        <p:spPr>
          <a:xfrm rot="5400000">
            <a:off x="665818" y="170891"/>
            <a:ext cx="1944217" cy="3275857"/>
          </a:xfrm>
          <a:custGeom>
            <a:avLst/>
            <a:gdLst>
              <a:gd name="connsiteX0" fmla="*/ 0 w 2966497"/>
              <a:gd name="connsiteY0" fmla="*/ 1929825 h 2968099"/>
              <a:gd name="connsiteX1" fmla="*/ 741624 w 2966497"/>
              <a:gd name="connsiteY1" fmla="*/ 1929825 h 2968099"/>
              <a:gd name="connsiteX2" fmla="*/ 741624 w 2966497"/>
              <a:gd name="connsiteY2" fmla="*/ 0 h 2968099"/>
              <a:gd name="connsiteX3" fmla="*/ 2224873 w 2966497"/>
              <a:gd name="connsiteY3" fmla="*/ 0 h 2968099"/>
              <a:gd name="connsiteX4" fmla="*/ 2224873 w 2966497"/>
              <a:gd name="connsiteY4" fmla="*/ 1929825 h 2968099"/>
              <a:gd name="connsiteX5" fmla="*/ 2966497 w 2966497"/>
              <a:gd name="connsiteY5" fmla="*/ 1929825 h 2968099"/>
              <a:gd name="connsiteX6" fmla="*/ 1483249 w 2966497"/>
              <a:gd name="connsiteY6" fmla="*/ 2968099 h 2968099"/>
              <a:gd name="connsiteX7" fmla="*/ 0 w 2966497"/>
              <a:gd name="connsiteY7" fmla="*/ 1929825 h 2968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66497" h="2968099">
                <a:moveTo>
                  <a:pt x="1928783" y="2968099"/>
                </a:moveTo>
                <a:lnTo>
                  <a:pt x="1928783" y="2226075"/>
                </a:lnTo>
                <a:lnTo>
                  <a:pt x="0" y="2226075"/>
                </a:lnTo>
                <a:lnTo>
                  <a:pt x="0" y="742024"/>
                </a:lnTo>
                <a:lnTo>
                  <a:pt x="1928783" y="742024"/>
                </a:lnTo>
                <a:lnTo>
                  <a:pt x="1928783" y="0"/>
                </a:lnTo>
                <a:lnTo>
                  <a:pt x="2966497" y="1484049"/>
                </a:lnTo>
                <a:lnTo>
                  <a:pt x="1928783" y="29680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vert270" lIns="71121" tIns="812742" rIns="590256" bIns="812745" spcCol="1270" anchor="ctr"/>
          <a:lstStyle/>
          <a:p>
            <a:pPr algn="ctr" defTabSz="4445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/>
              <a:t> аттестация рабочих мест</a:t>
            </a:r>
          </a:p>
        </p:txBody>
      </p:sp>
      <p:sp>
        <p:nvSpPr>
          <p:cNvPr id="13" name="Полилиния 12"/>
          <p:cNvSpPr/>
          <p:nvPr/>
        </p:nvSpPr>
        <p:spPr>
          <a:xfrm rot="16200000">
            <a:off x="6119019" y="584994"/>
            <a:ext cx="2665412" cy="3168650"/>
          </a:xfrm>
          <a:custGeom>
            <a:avLst/>
            <a:gdLst>
              <a:gd name="connsiteX0" fmla="*/ 0 w 2966497"/>
              <a:gd name="connsiteY0" fmla="*/ 1929825 h 2968099"/>
              <a:gd name="connsiteX1" fmla="*/ 741624 w 2966497"/>
              <a:gd name="connsiteY1" fmla="*/ 1929825 h 2968099"/>
              <a:gd name="connsiteX2" fmla="*/ 741624 w 2966497"/>
              <a:gd name="connsiteY2" fmla="*/ 0 h 2968099"/>
              <a:gd name="connsiteX3" fmla="*/ 2224873 w 2966497"/>
              <a:gd name="connsiteY3" fmla="*/ 0 h 2968099"/>
              <a:gd name="connsiteX4" fmla="*/ 2224873 w 2966497"/>
              <a:gd name="connsiteY4" fmla="*/ 1929825 h 2968099"/>
              <a:gd name="connsiteX5" fmla="*/ 2966497 w 2966497"/>
              <a:gd name="connsiteY5" fmla="*/ 1929825 h 2968099"/>
              <a:gd name="connsiteX6" fmla="*/ 1483249 w 2966497"/>
              <a:gd name="connsiteY6" fmla="*/ 2968099 h 2968099"/>
              <a:gd name="connsiteX7" fmla="*/ 0 w 2966497"/>
              <a:gd name="connsiteY7" fmla="*/ 1929825 h 2968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66497" h="2968099">
                <a:moveTo>
                  <a:pt x="1037714" y="0"/>
                </a:moveTo>
                <a:lnTo>
                  <a:pt x="1037714" y="742024"/>
                </a:lnTo>
                <a:lnTo>
                  <a:pt x="2966497" y="742024"/>
                </a:lnTo>
                <a:lnTo>
                  <a:pt x="2966497" y="2226075"/>
                </a:lnTo>
                <a:lnTo>
                  <a:pt x="1037714" y="2226075"/>
                </a:lnTo>
                <a:lnTo>
                  <a:pt x="1037714" y="2968099"/>
                </a:lnTo>
                <a:lnTo>
                  <a:pt x="0" y="1484050"/>
                </a:lnTo>
                <a:lnTo>
                  <a:pt x="1037714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vert" lIns="590258" tIns="812744" rIns="71119" bIns="812744" spcCol="1270" anchor="ctr"/>
          <a:lstStyle/>
          <a:p>
            <a:pPr algn="ctr" defTabSz="4445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b="1" dirty="0"/>
              <a:t>специальная оценка условий </a:t>
            </a:r>
            <a:br>
              <a:rPr lang="ru-RU" b="1" dirty="0"/>
            </a:br>
            <a:r>
              <a:rPr lang="ru-RU" b="1" dirty="0"/>
              <a:t>труда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55650" y="252413"/>
            <a:ext cx="78486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ЗАКОНОДАТЕЛЬСТВОМ ПРЕДУСМОТРЕНЫ ТРИ ПРОЦЕДУРЫ ИССЛЕДОВАНИЯ УСЛОВИЙ ТРУДА</a:t>
            </a:r>
          </a:p>
        </p:txBody>
      </p:sp>
      <p:pic>
        <p:nvPicPr>
          <p:cNvPr id="24583" name="Picture 10" descr="http://www.theschools.in/Media_front/Images/leave_management_2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652963"/>
            <a:ext cx="431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10" descr="http://www.theschools.in/Media_front/Images/leave_management_2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516563"/>
            <a:ext cx="431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Прямоугольник 21"/>
          <p:cNvSpPr>
            <a:spLocks noChangeArrowheads="1"/>
          </p:cNvSpPr>
          <p:nvPr/>
        </p:nvSpPr>
        <p:spPr bwMode="auto">
          <a:xfrm>
            <a:off x="1042988" y="4581525"/>
            <a:ext cx="7343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 b="1">
                <a:solidFill>
                  <a:schemeClr val="tx2"/>
                </a:solidFill>
              </a:rPr>
              <a:t>ИСКЛЮЧЕНИЯ ПОВТОРНЫХ ИССЛЕДОВАНИЙ РАБОЧЕГО МЕСТА РАБОТНИКА </a:t>
            </a:r>
          </a:p>
        </p:txBody>
      </p:sp>
      <p:sp>
        <p:nvSpPr>
          <p:cNvPr id="24586" name="Прямоугольник 22"/>
          <p:cNvSpPr>
            <a:spLocks noChangeArrowheads="1"/>
          </p:cNvSpPr>
          <p:nvPr/>
        </p:nvSpPr>
        <p:spPr bwMode="auto">
          <a:xfrm>
            <a:off x="1042988" y="5229225"/>
            <a:ext cx="7416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 b="1">
                <a:solidFill>
                  <a:schemeClr val="tx2"/>
                </a:solidFill>
              </a:rPr>
              <a:t>РЕЗУЛЬТАТЫ ИССЛЕДОВАНИЯ ИСПОЛЬЗУЮТСЯ КАК В ЦЕЛЯХ УПЛАТЫ СТРАХОВЫХ ВЗНОСОВ В ПФР, ТАК И В ЦЕЛЯХ ПРЕДОСТАВЛЕНИЯ ИНЫХ ГАРАНТИЙ И КОМПЕНСАЦИЙ В ПРОЦЕССЕ ОСУЩЕСТВЛЕНИЯ РАБОТНИКОМ ЕГО ТРУДОВОЙ ДЕЯТЕЛЬНОСТИ</a:t>
            </a:r>
            <a:endParaRPr lang="ru-RU" sz="1600"/>
          </a:p>
        </p:txBody>
      </p:sp>
      <p:sp>
        <p:nvSpPr>
          <p:cNvPr id="17" name="Полилиния 16"/>
          <p:cNvSpPr/>
          <p:nvPr/>
        </p:nvSpPr>
        <p:spPr>
          <a:xfrm rot="5400000">
            <a:off x="3239852" y="224644"/>
            <a:ext cx="2376264" cy="3600400"/>
          </a:xfrm>
          <a:custGeom>
            <a:avLst/>
            <a:gdLst>
              <a:gd name="connsiteX0" fmla="*/ 0 w 2966497"/>
              <a:gd name="connsiteY0" fmla="*/ 1929825 h 2968099"/>
              <a:gd name="connsiteX1" fmla="*/ 741624 w 2966497"/>
              <a:gd name="connsiteY1" fmla="*/ 1929825 h 2968099"/>
              <a:gd name="connsiteX2" fmla="*/ 741624 w 2966497"/>
              <a:gd name="connsiteY2" fmla="*/ 0 h 2968099"/>
              <a:gd name="connsiteX3" fmla="*/ 2224873 w 2966497"/>
              <a:gd name="connsiteY3" fmla="*/ 0 h 2968099"/>
              <a:gd name="connsiteX4" fmla="*/ 2224873 w 2966497"/>
              <a:gd name="connsiteY4" fmla="*/ 1929825 h 2968099"/>
              <a:gd name="connsiteX5" fmla="*/ 2966497 w 2966497"/>
              <a:gd name="connsiteY5" fmla="*/ 1929825 h 2968099"/>
              <a:gd name="connsiteX6" fmla="*/ 1483249 w 2966497"/>
              <a:gd name="connsiteY6" fmla="*/ 2968099 h 2968099"/>
              <a:gd name="connsiteX7" fmla="*/ 0 w 2966497"/>
              <a:gd name="connsiteY7" fmla="*/ 1929825 h 2968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66497" h="2968099">
                <a:moveTo>
                  <a:pt x="1928783" y="2968099"/>
                </a:moveTo>
                <a:lnTo>
                  <a:pt x="1928783" y="2226075"/>
                </a:lnTo>
                <a:lnTo>
                  <a:pt x="0" y="2226075"/>
                </a:lnTo>
                <a:lnTo>
                  <a:pt x="0" y="742024"/>
                </a:lnTo>
                <a:lnTo>
                  <a:pt x="1928783" y="742024"/>
                </a:lnTo>
                <a:lnTo>
                  <a:pt x="1928783" y="0"/>
                </a:lnTo>
                <a:lnTo>
                  <a:pt x="2966497" y="1484049"/>
                </a:lnTo>
                <a:lnTo>
                  <a:pt x="1928783" y="296809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vert270" lIns="71121" tIns="812742" rIns="590256" bIns="812745" spcCol="1270" anchor="ctr"/>
          <a:lstStyle/>
          <a:p>
            <a:pPr algn="ctr" defTabSz="4445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/>
              <a:t> государственная </a:t>
            </a:r>
          </a:p>
          <a:p>
            <a:pPr algn="ctr" defTabSz="4445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/>
              <a:t>экспертиза </a:t>
            </a:r>
          </a:p>
          <a:p>
            <a:pPr algn="ctr" defTabSz="444500">
              <a:lnSpc>
                <a:spcPct val="90000"/>
              </a:lnSpc>
              <a:spcAft>
                <a:spcPts val="0"/>
              </a:spcAft>
              <a:defRPr/>
            </a:pPr>
            <a:r>
              <a:rPr lang="ru-RU" b="1" dirty="0"/>
              <a:t>условий труда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/>
          </p:cNvSpPr>
          <p:nvPr/>
        </p:nvSpPr>
        <p:spPr bwMode="auto">
          <a:xfrm>
            <a:off x="179388" y="188913"/>
            <a:ext cx="88566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tx2"/>
                </a:solidFill>
                <a:latin typeface="Helios"/>
              </a:rPr>
              <a:t>ПОДГОТОВКА К ПРОВЕДЕНИЮ СПЕЦИАЛЬНОЙ ОЦЕНКИ УСЛОВИЙ ТРУДА</a:t>
            </a:r>
          </a:p>
        </p:txBody>
      </p:sp>
      <p:graphicFrame>
        <p:nvGraphicFramePr>
          <p:cNvPr id="14" name="Схема 13"/>
          <p:cNvGraphicFramePr/>
          <p:nvPr/>
        </p:nvGraphicFramePr>
        <p:xfrm>
          <a:off x="251520" y="908720"/>
          <a:ext cx="871296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6308725"/>
            <a:ext cx="6477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fld id="{D1043AD6-4D64-42B0-926E-FE67394277E2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</a:pPr>
              <a:t>19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424863" cy="1296988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+mn-lt"/>
              </a:rPr>
              <a:t>ЗАМЕНА  ЧАСТИ ДОПОЛНИТЕЛЬНОГО ОТПУСКА, ПРЕДОСТАВЛЯЕМОГО  РАБОТНИКАМ, ЗАНЯТЫМ ВО ВРЕДНЫХ УСЛОВИЯХ, ТРУДА ДЕНЕЖНОЙ КОМПЕНСАЦИЕЙ (статья 92 Трудового кодекса Российской Федерации)</a:t>
            </a:r>
            <a:endParaRPr lang="ru-RU" sz="2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62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6629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Прямоугольник 46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26631" name="TextBox 16"/>
          <p:cNvSpPr txBox="1">
            <a:spLocks noChangeArrowheads="1"/>
          </p:cNvSpPr>
          <p:nvPr/>
        </p:nvSpPr>
        <p:spPr bwMode="auto">
          <a:xfrm>
            <a:off x="1116013" y="2852738"/>
            <a:ext cx="26511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FFFF"/>
                </a:solidFill>
              </a:rPr>
              <a:t>Обязательная</a:t>
            </a:r>
          </a:p>
          <a:p>
            <a:pPr eaLnBrk="1" hangingPunct="1"/>
            <a:r>
              <a:rPr lang="ru-RU" sz="2800">
                <a:solidFill>
                  <a:srgbClr val="FFFFFF"/>
                </a:solidFill>
              </a:rPr>
              <a:t>страховка</a:t>
            </a:r>
          </a:p>
        </p:txBody>
      </p:sp>
      <p:sp>
        <p:nvSpPr>
          <p:cNvPr id="26632" name="TextBox 18"/>
          <p:cNvSpPr txBox="1">
            <a:spLocks noChangeArrowheads="1"/>
          </p:cNvSpPr>
          <p:nvPr/>
        </p:nvSpPr>
        <p:spPr bwMode="auto">
          <a:xfrm>
            <a:off x="611188" y="2852738"/>
            <a:ext cx="3013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Обязательная </a:t>
            </a:r>
          </a:p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страховка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4213" y="1844675"/>
            <a:ext cx="7848600" cy="374491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2000" dirty="0">
                <a:solidFill>
                  <a:prstClr val="white"/>
                </a:solidFill>
              </a:rPr>
              <a:t>На основании:</a:t>
            </a:r>
          </a:p>
          <a:p>
            <a:pPr algn="just">
              <a:buFontTx/>
              <a:buChar char="-"/>
              <a:defRPr/>
            </a:pPr>
            <a:r>
              <a:rPr lang="ru-RU" sz="2000" dirty="0">
                <a:solidFill>
                  <a:prstClr val="white"/>
                </a:solidFill>
              </a:rPr>
              <a:t> отраслевого (межотраслевого) соглашения</a:t>
            </a:r>
          </a:p>
          <a:p>
            <a:pPr algn="just">
              <a:buFontTx/>
              <a:buChar char="-"/>
              <a:defRPr/>
            </a:pPr>
            <a:r>
              <a:rPr lang="ru-RU" sz="2000" dirty="0">
                <a:solidFill>
                  <a:prstClr val="white"/>
                </a:solidFill>
              </a:rPr>
              <a:t> коллективных договоров</a:t>
            </a:r>
          </a:p>
          <a:p>
            <a:pPr algn="just">
              <a:buFontTx/>
              <a:buChar char="-"/>
              <a:defRPr/>
            </a:pPr>
            <a:r>
              <a:rPr lang="ru-RU" sz="2000" dirty="0">
                <a:solidFill>
                  <a:prstClr val="white"/>
                </a:solidFill>
              </a:rPr>
              <a:t> письменного согласия работника, оформленного путем заключения отдельного соглашения к трудовому договору</a:t>
            </a:r>
          </a:p>
          <a:p>
            <a:pPr algn="just">
              <a:defRPr/>
            </a:pPr>
            <a:r>
              <a:rPr lang="ru-RU" sz="2000" b="1" dirty="0">
                <a:solidFill>
                  <a:srgbClr val="FFC000"/>
                </a:solidFill>
              </a:rPr>
              <a:t>часть ежегодного дополнительного оплачиваемого отпуска, которая превышает минимальную продолжительность 7 дней, может быть заменена денежной компенсацией</a:t>
            </a:r>
            <a:endParaRPr lang="ru-RU" sz="2000" dirty="0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56100" y="5589588"/>
            <a:ext cx="4103688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FF0000"/>
                </a:solidFill>
              </a:rPr>
              <a:t>Удобно для работника</a:t>
            </a:r>
          </a:p>
          <a:p>
            <a:pPr algn="ctr">
              <a:defRPr/>
            </a:pPr>
            <a:r>
              <a:rPr lang="ru-RU" dirty="0">
                <a:solidFill>
                  <a:srgbClr val="FF0000"/>
                </a:solidFill>
              </a:rPr>
              <a:t>(оптимизация графика работы)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F73B0C4D-2504-45E4-AC40-A6F5C32D855F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2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9219" name="Заголовок 1"/>
          <p:cNvSpPr>
            <a:spLocks/>
          </p:cNvSpPr>
          <p:nvPr/>
        </p:nvSpPr>
        <p:spPr bwMode="auto">
          <a:xfrm>
            <a:off x="179388" y="44450"/>
            <a:ext cx="8856662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600" b="1">
              <a:solidFill>
                <a:srgbClr val="1F497D"/>
              </a:solidFill>
              <a:latin typeface="Helios"/>
            </a:endParaRPr>
          </a:p>
        </p:txBody>
      </p:sp>
      <p:sp>
        <p:nvSpPr>
          <p:cNvPr id="922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922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Заголовок 1"/>
          <p:cNvSpPr>
            <a:spLocks/>
          </p:cNvSpPr>
          <p:nvPr/>
        </p:nvSpPr>
        <p:spPr bwMode="auto">
          <a:xfrm>
            <a:off x="323850" y="260350"/>
            <a:ext cx="8569325" cy="17287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1F497D"/>
                </a:solidFill>
              </a:rPr>
              <a:t>СПЕЦИАЛЬНАЯ ОЦЕНКА ТРУДА ДЛЯ РАБОТНИКОВ ЭТО</a:t>
            </a:r>
          </a:p>
          <a:p>
            <a:pPr algn="ctr">
              <a:defRPr/>
            </a:pPr>
            <a:endParaRPr lang="ru-RU" sz="1600" b="1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ОБЪЕКТИВНАЯ ИНФОРМАЦИЯ ОБ УСЛОВИЯХ ТРУДА НА РАБОЧИХ МЕСТАХ</a:t>
            </a:r>
          </a:p>
          <a:p>
            <a:pPr>
              <a:buFont typeface="Wingdings" pitchFamily="2" charset="2"/>
              <a:buChar char="Ø"/>
              <a:defRPr/>
            </a:pPr>
            <a:endParaRPr lang="ru-RU" sz="1600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ПРАВО НА ГАРАНТИИ И КОМПЕНСАЦИИ</a:t>
            </a:r>
          </a:p>
          <a:p>
            <a:pPr>
              <a:buFont typeface="Wingdings" pitchFamily="2" charset="2"/>
              <a:buChar char="Ø"/>
              <a:defRPr/>
            </a:pPr>
            <a:endParaRPr lang="ru-RU" sz="1600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ПРАВО ТРЕБОВАТЬ УЛУЧШЕНИЯ УСЛОВИЙ ТРУДА</a:t>
            </a:r>
          </a:p>
        </p:txBody>
      </p:sp>
      <p:sp>
        <p:nvSpPr>
          <p:cNvPr id="14" name="Заголовок 1"/>
          <p:cNvSpPr>
            <a:spLocks/>
          </p:cNvSpPr>
          <p:nvPr/>
        </p:nvSpPr>
        <p:spPr bwMode="auto">
          <a:xfrm>
            <a:off x="323850" y="2276475"/>
            <a:ext cx="8569325" cy="15843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1F497D"/>
                </a:solidFill>
              </a:rPr>
              <a:t>СПЕЦИАЛЬНАЯ ОЦЕНКА ТРУДА ДЛЯ РАБОТОДАТЕЛЕЙ ЭТО</a:t>
            </a:r>
          </a:p>
          <a:p>
            <a:pPr algn="ctr">
              <a:defRPr/>
            </a:pPr>
            <a:endParaRPr lang="ru-RU" sz="1600" b="1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УПРАВЛЕНИЕ ИЗДЕРЖКАМИ, СВЯЗАННЫМИ С НЕБЛАГОПРИЯТНЫМИ УСЛОВИЯМИ ТРУДА</a:t>
            </a:r>
          </a:p>
          <a:p>
            <a:pPr>
              <a:buFont typeface="Wingdings" pitchFamily="2" charset="2"/>
              <a:buChar char="Ø"/>
              <a:defRPr/>
            </a:pPr>
            <a:endParaRPr lang="ru-RU" sz="1600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СТИМУЛ К УЛУЧШЕНИЮ УСЛОВИЙ ТРУДА</a:t>
            </a:r>
          </a:p>
        </p:txBody>
      </p:sp>
      <p:sp>
        <p:nvSpPr>
          <p:cNvPr id="15" name="Заголовок 1"/>
          <p:cNvSpPr>
            <a:spLocks/>
          </p:cNvSpPr>
          <p:nvPr/>
        </p:nvSpPr>
        <p:spPr bwMode="auto">
          <a:xfrm>
            <a:off x="323850" y="4221163"/>
            <a:ext cx="8569325" cy="2016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1F497D"/>
                </a:solidFill>
              </a:rPr>
              <a:t>СПЕЦИАЛЬНАЯ ОЦЕНКА ТРУДА ДЛЯ ГОСУДАРСТВА ЭТО</a:t>
            </a:r>
          </a:p>
          <a:p>
            <a:pPr algn="ctr">
              <a:defRPr/>
            </a:pPr>
            <a:endParaRPr lang="ru-RU" sz="1600" b="1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ОБЪЕКТИВНАЯ ИНФОРМАЦИЯ О СОСТОЯНИИ УСЛОВИЙ ТРУДА ДЛЯ ПРИНЯТИЯ УПРАВЛЕНЧЕСКИХ РЕШЕНИЙ</a:t>
            </a:r>
          </a:p>
          <a:p>
            <a:pPr>
              <a:buFont typeface="Wingdings" pitchFamily="2" charset="2"/>
              <a:buChar char="Ø"/>
              <a:defRPr/>
            </a:pPr>
            <a:endParaRPr lang="ru-RU" sz="1600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ПОБУЖДЕНИЕ РАБОТОДАТЕЛЕЙ К УЛУЧШЕНИЮ УСЛОВИЙ ТРУДА</a:t>
            </a:r>
          </a:p>
          <a:p>
            <a:pPr>
              <a:buFont typeface="Wingdings" pitchFamily="2" charset="2"/>
              <a:buChar char="Ø"/>
              <a:defRPr/>
            </a:pPr>
            <a:endParaRPr lang="ru-RU" sz="1600" dirty="0">
              <a:solidFill>
                <a:srgbClr val="1F497D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1F497D"/>
                </a:solidFill>
              </a:rPr>
              <a:t>ОСУЩЕСТВЛЕНИЕ КОНТРОЛЬНО-НАДЗОРНЫХ ФУНКЦИЙ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fld id="{0337790B-ACEA-4516-A21B-0A58EA1303CE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</a:pPr>
              <a:t>20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424863" cy="706438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+mn-lt"/>
              </a:rPr>
              <a:t>УВЕЛИЧЕНИЕ ПРОДОЛЖИТЕЛЬНОСТИ РАБОЧЕЙ СМЕНЫ РАБОТНИКАМ, ЗАНЯТЫМ ВО ВРЕДНЫХ УСЛОВИЯХ ТРУДА</a:t>
            </a:r>
            <a:endParaRPr lang="ru-RU" sz="2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652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7653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Прямоугольник 46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27655" name="TextBox 16"/>
          <p:cNvSpPr txBox="1">
            <a:spLocks noChangeArrowheads="1"/>
          </p:cNvSpPr>
          <p:nvPr/>
        </p:nvSpPr>
        <p:spPr bwMode="auto">
          <a:xfrm>
            <a:off x="1116013" y="2852738"/>
            <a:ext cx="26511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FFFF"/>
                </a:solidFill>
              </a:rPr>
              <a:t>Обязательная</a:t>
            </a:r>
          </a:p>
          <a:p>
            <a:pPr eaLnBrk="1" hangingPunct="1"/>
            <a:r>
              <a:rPr lang="ru-RU" sz="2800">
                <a:solidFill>
                  <a:srgbClr val="FFFFFF"/>
                </a:solidFill>
              </a:rPr>
              <a:t>страховка</a:t>
            </a:r>
          </a:p>
        </p:txBody>
      </p:sp>
      <p:sp>
        <p:nvSpPr>
          <p:cNvPr id="27656" name="TextBox 18"/>
          <p:cNvSpPr txBox="1">
            <a:spLocks noChangeArrowheads="1"/>
          </p:cNvSpPr>
          <p:nvPr/>
        </p:nvSpPr>
        <p:spPr bwMode="auto">
          <a:xfrm>
            <a:off x="611188" y="2852738"/>
            <a:ext cx="3013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Обязательная </a:t>
            </a:r>
          </a:p>
          <a:p>
            <a:pPr eaLnBrk="1" hangingPunct="1"/>
            <a:r>
              <a:rPr lang="ru-RU" sz="3600">
                <a:solidFill>
                  <a:srgbClr val="FFFFFF"/>
                </a:solidFill>
                <a:latin typeface="Calibri" pitchFamily="34" charset="0"/>
              </a:rPr>
              <a:t>страховка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4213" y="1341438"/>
            <a:ext cx="7848600" cy="43910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Tx/>
              <a:buChar char="-"/>
              <a:defRPr/>
            </a:pPr>
            <a:r>
              <a:rPr lang="ru-RU" dirty="0">
                <a:solidFill>
                  <a:srgbClr val="23538D"/>
                </a:solidFill>
              </a:rPr>
              <a:t> отраслевым (межотраслевым) соглашением</a:t>
            </a:r>
          </a:p>
          <a:p>
            <a:pPr algn="just">
              <a:buFontTx/>
              <a:buChar char="-"/>
              <a:defRPr/>
            </a:pPr>
            <a:r>
              <a:rPr lang="ru-RU" dirty="0">
                <a:solidFill>
                  <a:srgbClr val="23538D"/>
                </a:solidFill>
              </a:rPr>
              <a:t> коллективным договором</a:t>
            </a:r>
          </a:p>
          <a:p>
            <a:pPr algn="just">
              <a:buFontTx/>
              <a:buChar char="-"/>
              <a:defRPr/>
            </a:pPr>
            <a:r>
              <a:rPr lang="ru-RU" dirty="0">
                <a:solidFill>
                  <a:srgbClr val="23538D"/>
                </a:solidFill>
              </a:rPr>
              <a:t> при наличии письменного согласия работника, оформленного путем заключения отдельного соглашения к трудовому договору</a:t>
            </a:r>
          </a:p>
          <a:p>
            <a:pPr algn="just">
              <a:defRPr/>
            </a:pPr>
            <a:r>
              <a:rPr lang="ru-RU" b="1" dirty="0">
                <a:solidFill>
                  <a:srgbClr val="23538D"/>
                </a:solidFill>
              </a:rPr>
              <a:t>может быть предусмотрено увеличение максимально допустимой продолжительности ежедневной работы (смены) для работников, занятых на работах с вредными и (или) опасными условиями труда</a:t>
            </a:r>
          </a:p>
          <a:p>
            <a:pPr algn="just">
              <a:defRPr/>
            </a:pPr>
            <a:r>
              <a:rPr lang="ru-RU" sz="1400" dirty="0">
                <a:solidFill>
                  <a:srgbClr val="23538D"/>
                </a:solidFill>
              </a:rPr>
              <a:t>(при условии соблюдения предельной еженедельной продолжительности рабочего времени)</a:t>
            </a:r>
          </a:p>
          <a:p>
            <a:pPr algn="just">
              <a:defRPr/>
            </a:pPr>
            <a:endParaRPr lang="ru-RU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ru-RU" i="1" dirty="0">
                <a:solidFill>
                  <a:srgbClr val="C00000"/>
                </a:solidFill>
              </a:rPr>
              <a:t>при 36-часовой рабочей неделе - до 12 часов;</a:t>
            </a:r>
          </a:p>
          <a:p>
            <a:pPr algn="just">
              <a:defRPr/>
            </a:pPr>
            <a:endParaRPr lang="ru-RU" i="1" dirty="0">
              <a:solidFill>
                <a:srgbClr val="C00000"/>
              </a:solidFill>
            </a:endParaRPr>
          </a:p>
          <a:p>
            <a:pPr algn="just">
              <a:defRPr/>
            </a:pPr>
            <a:r>
              <a:rPr lang="ru-RU" i="1" dirty="0">
                <a:solidFill>
                  <a:srgbClr val="C00000"/>
                </a:solidFill>
              </a:rPr>
              <a:t>при 30-часовой рабочей неделе и менее - до 8 часов.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27538" y="5661025"/>
            <a:ext cx="4105275" cy="6461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FF0000"/>
                </a:solidFill>
              </a:rPr>
              <a:t>Удобно для работника</a:t>
            </a:r>
          </a:p>
          <a:p>
            <a:pPr algn="ctr">
              <a:defRPr/>
            </a:pPr>
            <a:r>
              <a:rPr lang="ru-RU" dirty="0">
                <a:solidFill>
                  <a:srgbClr val="FF0000"/>
                </a:solidFill>
              </a:rPr>
              <a:t>(оптимизация графика работы)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/>
          </p:cNvSpPr>
          <p:nvPr/>
        </p:nvSpPr>
        <p:spPr bwMode="auto">
          <a:xfrm>
            <a:off x="179388" y="188913"/>
            <a:ext cx="88566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tx2"/>
                </a:solidFill>
                <a:latin typeface="Helios"/>
              </a:rPr>
              <a:t>ПОДГОТОВКА К ПРОВЕДЕНИЮ СПЕЦИАЛЬНОЙ ОЦЕНКИ УСЛОВИЙ ТРУДА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8313" y="1196975"/>
            <a:ext cx="7199312" cy="6477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23538D"/>
                </a:solidFill>
              </a:rPr>
              <a:t>Привлечение независимой организации, проводящей специальную оценку условий труда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42988" y="2205038"/>
            <a:ext cx="7200900" cy="792162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23538D"/>
                </a:solidFill>
              </a:rPr>
              <a:t>Заключение гражданско-правового договора с организацией , проводящей специальную оценку условий труда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03350" y="3429000"/>
            <a:ext cx="7200900" cy="79216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23538D"/>
                </a:solidFill>
              </a:rPr>
              <a:t>Возможность привлечение нескольких организаций, проводящих специальную оценку условий труда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63713" y="4724400"/>
            <a:ext cx="7200900" cy="86518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002060"/>
                </a:solidFill>
              </a:rPr>
              <a:t>Эксперты и иные сотрудники организации, проводящей специальную оценку условий труда в комиссию по проведению специальной оценки условий труда не включаются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356100" y="1844675"/>
            <a:ext cx="0" cy="36036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0" idx="2"/>
          </p:cNvCxnSpPr>
          <p:nvPr/>
        </p:nvCxnSpPr>
        <p:spPr>
          <a:xfrm>
            <a:off x="4643438" y="2997200"/>
            <a:ext cx="0" cy="431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219700" y="4221163"/>
            <a:ext cx="0" cy="50323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Заголовок 1"/>
          <p:cNvSpPr>
            <a:spLocks/>
          </p:cNvSpPr>
          <p:nvPr/>
        </p:nvSpPr>
        <p:spPr bwMode="auto">
          <a:xfrm>
            <a:off x="179388" y="258763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2"/>
                </a:solidFill>
                <a:latin typeface="Helios"/>
                <a:ea typeface="+mj-ea"/>
                <a:cs typeface="+mj-cs"/>
              </a:rPr>
              <a:t>ЭТАПЫ СПЕЦИАЛЬНОЙ ОЦЕНКИ УСЛОВИЙ ТРУДА</a:t>
            </a:r>
            <a:endParaRPr lang="ru-RU" sz="2400" b="1" dirty="0">
              <a:solidFill>
                <a:schemeClr val="tx2"/>
              </a:solidFill>
              <a:latin typeface="Helios"/>
            </a:endParaRPr>
          </a:p>
        </p:txBody>
      </p:sp>
      <p:sp>
        <p:nvSpPr>
          <p:cNvPr id="29699" name="Прямоугольник 13"/>
          <p:cNvSpPr>
            <a:spLocks noChangeArrowheads="1"/>
          </p:cNvSpPr>
          <p:nvPr/>
        </p:nvSpPr>
        <p:spPr bwMode="auto">
          <a:xfrm>
            <a:off x="9861550" y="-119063"/>
            <a:ext cx="22860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ru-RU" sz="2000"/>
          </a:p>
        </p:txBody>
      </p:sp>
      <p:graphicFrame>
        <p:nvGraphicFramePr>
          <p:cNvPr id="18" name="Схема 17"/>
          <p:cNvGraphicFramePr/>
          <p:nvPr/>
        </p:nvGraphicFramePr>
        <p:xfrm>
          <a:off x="395536" y="908720"/>
          <a:ext cx="820891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algn="r"/>
            <a:r>
              <a:rPr lang="ru-RU" b="1" smtClean="0">
                <a:solidFill>
                  <a:srgbClr val="FF0000"/>
                </a:solidFill>
              </a:rPr>
              <a:t>Что такое идентификация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185738" y="1341438"/>
            <a:ext cx="8964612" cy="4525962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ru-RU" sz="2800" smtClean="0"/>
              <a:t>	С вступлением в силу нового ФЗ о СОУТ появилась возможность оценивать условия труда без инструментальных измерений. Это связано с определением в законе процедуры идентификации потенциально вредных и (или) опасных производственных факторов. Цель этой процедуры выяснить необходимость  проведения на конкретном рабочем месте исследования (измерения) и испытания вредных и (или) опасных производственных факторов. 	</a:t>
            </a:r>
            <a:r>
              <a:rPr lang="ru-RU" sz="2800" smtClean="0">
                <a:solidFill>
                  <a:srgbClr val="FF0000"/>
                </a:solidFill>
              </a:rPr>
              <a:t>Этот пункт законодательства вызывает некоторые опасения по поводу объективности результатов подобной оценки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95E1E-6699-4385-A4CF-CA13C128413A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56C53CA-940C-4D74-9EEB-AF01C2FA1AA7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633412"/>
          </a:xfrm>
        </p:spPr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rgbClr val="23538D"/>
                </a:solidFill>
              </a:rPr>
              <a:t>Идентификация потенциально вредных и (или) опасных производственных факторов не осуществляется в отношении:</a:t>
            </a:r>
            <a:endParaRPr lang="ru-RU" sz="2000" b="1" dirty="0">
              <a:solidFill>
                <a:srgbClr val="23538D"/>
              </a:solidFill>
              <a:latin typeface="Helios"/>
              <a:ea typeface="+mn-ea"/>
              <a:cs typeface="Arial" pitchFamily="34" charset="0"/>
            </a:endParaRPr>
          </a:p>
        </p:txBody>
      </p:sp>
      <p:sp>
        <p:nvSpPr>
          <p:cNvPr id="31748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9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1268760"/>
            <a:ext cx="8352928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ru-RU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</a:rPr>
              <a:t>рабочих мест работников, профессии, должности, специальности которых включены в списки соответствующих работ, производств, профессий, должностей, специальностей и учреждений (организаций), с учетом которых осуществляется досрочное назначение трудовой пенсии по старости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16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</a:rPr>
              <a:t> рабочих мест, в связи с работой на которых работникам в соответствии с законодательными и иными нормативными правовыми актами предоставляются гарантии и компенсации за работу с вредными и (или) опасными условиями труда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16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16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/>
              </a:rPr>
              <a:t> рабочих мест, на которых по результатам ранее проведенных аттестации рабочих мест по условиям труда или специальной оценки условий труда были установлены вредные и (или) опасные условия труда</a:t>
            </a:r>
          </a:p>
        </p:txBody>
      </p:sp>
      <p:sp>
        <p:nvSpPr>
          <p:cNvPr id="31752" name="Прямоугольник 11"/>
          <p:cNvSpPr>
            <a:spLocks noChangeArrowheads="1"/>
          </p:cNvSpPr>
          <p:nvPr/>
        </p:nvSpPr>
        <p:spPr bwMode="auto">
          <a:xfrm>
            <a:off x="395288" y="4797425"/>
            <a:ext cx="8424862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1600" i="1">
                <a:solidFill>
                  <a:srgbClr val="23538D"/>
                </a:solidFill>
                <a:latin typeface="Calibri" pitchFamily="34" charset="0"/>
              </a:rPr>
              <a:t>* Перечень подлежащих исследованиям (испытаниям) и измерениям вредных и (или) опасных производственных факторов на указанных рабочих местах определяется экспертом организации, проводящей специальную оценку условий труда, исходя из перечня вредных и (или) опасных производственных факторов, подлежащих измерению при проведении специальной оценки условий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8424863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Helios"/>
                <a:ea typeface="+mn-ea"/>
                <a:cs typeface="Arial" pitchFamily="34" charset="0"/>
              </a:rPr>
              <a:t>ИДЕНТИФИКАЦИЯ ПОТЕНЦИАЛЬНО ВРЕДНЫХ </a:t>
            </a:r>
            <a:br>
              <a:rPr lang="ru-RU" sz="1600" b="1" dirty="0" smtClean="0">
                <a:solidFill>
                  <a:schemeClr val="tx2"/>
                </a:solidFill>
                <a:latin typeface="Helios"/>
                <a:ea typeface="+mn-ea"/>
                <a:cs typeface="Arial" pitchFamily="34" charset="0"/>
              </a:rPr>
            </a:br>
            <a:r>
              <a:rPr lang="ru-RU" sz="1600" b="1" dirty="0" smtClean="0">
                <a:solidFill>
                  <a:schemeClr val="tx2"/>
                </a:solidFill>
                <a:latin typeface="Helios"/>
                <a:ea typeface="+mn-ea"/>
                <a:cs typeface="Arial" pitchFamily="34" charset="0"/>
              </a:rPr>
              <a:t>(ОПАСНЫХ) ФАКТОРОВ ПРОИЗВОДСТВЕННОЙ СРЕДЫ И ТРУДОВОГО ПРОЦЕССА</a:t>
            </a:r>
            <a:endParaRPr lang="ru-RU" sz="1600" b="1" dirty="0">
              <a:solidFill>
                <a:schemeClr val="tx2"/>
              </a:solidFill>
              <a:latin typeface="Helios"/>
              <a:ea typeface="+mn-ea"/>
              <a:cs typeface="Arial" pitchFamily="34" charset="0"/>
            </a:endParaRPr>
          </a:p>
        </p:txBody>
      </p:sp>
      <p:sp>
        <p:nvSpPr>
          <p:cNvPr id="12" name="Скругленный прямоугольник 4"/>
          <p:cNvSpPr/>
          <p:nvPr/>
        </p:nvSpPr>
        <p:spPr>
          <a:xfrm>
            <a:off x="683568" y="1052736"/>
            <a:ext cx="5422132" cy="554973"/>
          </a:xfrm>
          <a:prstGeom prst="rect">
            <a:avLst/>
          </a:prstGeom>
          <a:solidFill>
            <a:schemeClr val="accent6">
              <a:lumMod val="75000"/>
              <a:alpha val="65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60960" tIns="60960" rIns="60960" bIns="6096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>
                <a:solidFill>
                  <a:schemeClr val="tx2"/>
                </a:solidFill>
              </a:rPr>
              <a:t>Выявление на рабочих местах потенциально вредных (опасных) факторов</a:t>
            </a:r>
          </a:p>
        </p:txBody>
      </p:sp>
      <p:sp>
        <p:nvSpPr>
          <p:cNvPr id="16" name="Скругленный прямоугольник 4"/>
          <p:cNvSpPr/>
          <p:nvPr/>
        </p:nvSpPr>
        <p:spPr>
          <a:xfrm>
            <a:off x="683568" y="1916832"/>
            <a:ext cx="5357160" cy="788003"/>
          </a:xfrm>
          <a:prstGeom prst="rect">
            <a:avLst/>
          </a:prstGeom>
          <a:solidFill>
            <a:schemeClr val="accent3">
              <a:lumMod val="75000"/>
              <a:alpha val="65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53340" tIns="53340" rIns="53340" bIns="53340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dirty="0">
                <a:solidFill>
                  <a:schemeClr val="tx2"/>
                </a:solidFill>
              </a:rPr>
              <a:t>Сопоставление имеющихся на рабочих местах факторов с факторами, указанными в Классификаторе вредных и опасных факторов производственной среды и трудового процесса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0825" y="3141663"/>
            <a:ext cx="5545138" cy="180022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300788" y="3068638"/>
            <a:ext cx="2735262" cy="72072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Вредные (опасные) факторы не идентифицированы </a:t>
            </a:r>
          </a:p>
        </p:txBody>
      </p:sp>
      <p:sp>
        <p:nvSpPr>
          <p:cNvPr id="25" name="Скругленный прямоугольник 4"/>
          <p:cNvSpPr/>
          <p:nvPr/>
        </p:nvSpPr>
        <p:spPr>
          <a:xfrm>
            <a:off x="467544" y="5229200"/>
            <a:ext cx="2711597" cy="1162630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76200" rIns="76200" bIns="762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dirty="0">
                <a:solidFill>
                  <a:schemeClr val="tx2"/>
                </a:solidFill>
              </a:rPr>
              <a:t>Перечень рабочих мест, на которых проводилась специальная оценка условий труда</a:t>
            </a:r>
          </a:p>
        </p:txBody>
      </p:sp>
      <p:sp>
        <p:nvSpPr>
          <p:cNvPr id="28" name="Скругленный прямоугольник 4"/>
          <p:cNvSpPr/>
          <p:nvPr/>
        </p:nvSpPr>
        <p:spPr>
          <a:xfrm>
            <a:off x="3923928" y="5085184"/>
            <a:ext cx="4495624" cy="1220219"/>
          </a:xfrm>
          <a:prstGeom prst="rect">
            <a:avLst/>
          </a:prstGeom>
          <a:noFill/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0" tIns="76200" rIns="76200" bIns="7620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dirty="0">
                <a:solidFill>
                  <a:schemeClr val="tx2"/>
                </a:solidFill>
              </a:rPr>
              <a:t>Проведение исследований и измерений идентифицированных потенциально вредных (опасных) факторов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3492500" y="1628775"/>
            <a:ext cx="0" cy="2873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6" name="Прямоугольник 43"/>
          <p:cNvSpPr>
            <a:spLocks noChangeArrowheads="1"/>
          </p:cNvSpPr>
          <p:nvPr/>
        </p:nvSpPr>
        <p:spPr bwMode="auto">
          <a:xfrm>
            <a:off x="323850" y="3141663"/>
            <a:ext cx="5400675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chemeClr val="tx2"/>
                </a:solidFill>
                <a:latin typeface="Calibri" pitchFamily="34" charset="0"/>
              </a:rPr>
              <a:t>Вредные (опасные) факторы идентифицированы</a:t>
            </a:r>
          </a:p>
          <a:p>
            <a:pPr algn="just"/>
            <a:r>
              <a:rPr lang="ru-RU" sz="1400" i="1">
                <a:solidFill>
                  <a:srgbClr val="C00000"/>
                </a:solidFill>
                <a:latin typeface="Calibri" pitchFamily="34" charset="0"/>
              </a:rPr>
              <a:t>Идентификация осуществляется экспертом (экспертами) организации, проводящей специальную оценку условий труда.</a:t>
            </a:r>
            <a:r>
              <a:rPr lang="ru-RU" sz="1400" i="1">
                <a:solidFill>
                  <a:schemeClr val="tx2"/>
                </a:solidFill>
                <a:latin typeface="Calibri" pitchFamily="34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400" i="1">
                <a:solidFill>
                  <a:schemeClr val="tx2"/>
                </a:solidFill>
                <a:latin typeface="Calibri" pitchFamily="34" charset="0"/>
                <a:cs typeface="Times New Roman" pitchFamily="18" charset="0"/>
              </a:rPr>
              <a:t>В случае совпадения имеющихся на рабочих местах факторов и факторов, указанных в соответствующих разделах Классификатора, имеющиеся на рабочих местах факторы признаются идентифицированными потенциально вредными (опасными) факторами.</a:t>
            </a:r>
            <a:endParaRPr lang="ru-RU" sz="1400" i="1">
              <a:solidFill>
                <a:schemeClr val="tx2"/>
              </a:solidFill>
              <a:latin typeface="Calibri" pitchFamily="34" charset="0"/>
            </a:endParaRPr>
          </a:p>
          <a:p>
            <a:endParaRPr lang="ru-RU" sz="1400" i="1">
              <a:solidFill>
                <a:srgbClr val="C00000"/>
              </a:solidFill>
              <a:latin typeface="Calibri" pitchFamily="34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flipH="1">
            <a:off x="3492500" y="2708275"/>
            <a:ext cx="0" cy="431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5651500" y="2708275"/>
            <a:ext cx="649288" cy="647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7667625" y="3789363"/>
            <a:ext cx="0" cy="2889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H="1">
            <a:off x="2124075" y="5013325"/>
            <a:ext cx="0" cy="3603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V="1">
            <a:off x="3203575" y="5661025"/>
            <a:ext cx="64928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Скругленный прямоугольник 35"/>
          <p:cNvSpPr/>
          <p:nvPr/>
        </p:nvSpPr>
        <p:spPr>
          <a:xfrm>
            <a:off x="6300788" y="4076700"/>
            <a:ext cx="2735262" cy="72072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Декларирование  соответствия условий труда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4905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2"/>
                </a:solidFill>
                <a:latin typeface="Helios"/>
                <a:ea typeface="+mn-ea"/>
                <a:cs typeface="Arial" pitchFamily="34" charset="0"/>
              </a:rPr>
              <a:t>ДЕКЛАРИРОВАНИЕ СООТВЕТСТВИЯ УСЛОВИЙ ТРУДА</a:t>
            </a:r>
          </a:p>
        </p:txBody>
      </p:sp>
      <p:grpSp>
        <p:nvGrpSpPr>
          <p:cNvPr id="33795" name="Группа 13"/>
          <p:cNvGrpSpPr>
            <a:grpSpLocks/>
          </p:cNvGrpSpPr>
          <p:nvPr/>
        </p:nvGrpSpPr>
        <p:grpSpPr bwMode="auto">
          <a:xfrm>
            <a:off x="323850" y="-598488"/>
            <a:ext cx="8515350" cy="4598988"/>
            <a:chOff x="324217" y="-90817"/>
            <a:chExt cx="8514725" cy="4599231"/>
          </a:xfrm>
        </p:grpSpPr>
        <p:sp>
          <p:nvSpPr>
            <p:cNvPr id="15" name="Полилиния 14"/>
            <p:cNvSpPr/>
            <p:nvPr/>
          </p:nvSpPr>
          <p:spPr>
            <a:xfrm>
              <a:off x="324217" y="1339597"/>
              <a:ext cx="3709716" cy="1903514"/>
            </a:xfrm>
            <a:custGeom>
              <a:avLst/>
              <a:gdLst>
                <a:gd name="connsiteX0" fmla="*/ 0 w 3710191"/>
                <a:gd name="connsiteY0" fmla="*/ 276690 h 2766897"/>
                <a:gd name="connsiteX1" fmla="*/ 81041 w 3710191"/>
                <a:gd name="connsiteY1" fmla="*/ 81041 h 2766897"/>
                <a:gd name="connsiteX2" fmla="*/ 276691 w 3710191"/>
                <a:gd name="connsiteY2" fmla="*/ 1 h 2766897"/>
                <a:gd name="connsiteX3" fmla="*/ 3433501 w 3710191"/>
                <a:gd name="connsiteY3" fmla="*/ 0 h 2766897"/>
                <a:gd name="connsiteX4" fmla="*/ 3629150 w 3710191"/>
                <a:gd name="connsiteY4" fmla="*/ 81041 h 2766897"/>
                <a:gd name="connsiteX5" fmla="*/ 3710190 w 3710191"/>
                <a:gd name="connsiteY5" fmla="*/ 276691 h 2766897"/>
                <a:gd name="connsiteX6" fmla="*/ 3710191 w 3710191"/>
                <a:gd name="connsiteY6" fmla="*/ 2490207 h 2766897"/>
                <a:gd name="connsiteX7" fmla="*/ 3629150 w 3710191"/>
                <a:gd name="connsiteY7" fmla="*/ 2685856 h 2766897"/>
                <a:gd name="connsiteX8" fmla="*/ 3433501 w 3710191"/>
                <a:gd name="connsiteY8" fmla="*/ 2766897 h 2766897"/>
                <a:gd name="connsiteX9" fmla="*/ 276690 w 3710191"/>
                <a:gd name="connsiteY9" fmla="*/ 2766897 h 2766897"/>
                <a:gd name="connsiteX10" fmla="*/ 81041 w 3710191"/>
                <a:gd name="connsiteY10" fmla="*/ 2685856 h 2766897"/>
                <a:gd name="connsiteX11" fmla="*/ 1 w 3710191"/>
                <a:gd name="connsiteY11" fmla="*/ 2490206 h 2766897"/>
                <a:gd name="connsiteX12" fmla="*/ 0 w 3710191"/>
                <a:gd name="connsiteY12" fmla="*/ 276690 h 2766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710191" h="2766897">
                  <a:moveTo>
                    <a:pt x="0" y="276690"/>
                  </a:moveTo>
                  <a:cubicBezTo>
                    <a:pt x="0" y="203307"/>
                    <a:pt x="29151" y="132930"/>
                    <a:pt x="81041" y="81041"/>
                  </a:cubicBezTo>
                  <a:cubicBezTo>
                    <a:pt x="132931" y="29152"/>
                    <a:pt x="203308" y="1"/>
                    <a:pt x="276691" y="1"/>
                  </a:cubicBezTo>
                  <a:lnTo>
                    <a:pt x="3433501" y="0"/>
                  </a:lnTo>
                  <a:cubicBezTo>
                    <a:pt x="3506884" y="0"/>
                    <a:pt x="3577261" y="29151"/>
                    <a:pt x="3629150" y="81041"/>
                  </a:cubicBezTo>
                  <a:cubicBezTo>
                    <a:pt x="3681039" y="132931"/>
                    <a:pt x="3710190" y="203308"/>
                    <a:pt x="3710190" y="276691"/>
                  </a:cubicBezTo>
                  <a:cubicBezTo>
                    <a:pt x="3710190" y="1014530"/>
                    <a:pt x="3710191" y="1752368"/>
                    <a:pt x="3710191" y="2490207"/>
                  </a:cubicBezTo>
                  <a:cubicBezTo>
                    <a:pt x="3710191" y="2563590"/>
                    <a:pt x="3681040" y="2633967"/>
                    <a:pt x="3629150" y="2685856"/>
                  </a:cubicBezTo>
                  <a:cubicBezTo>
                    <a:pt x="3577261" y="2737745"/>
                    <a:pt x="3506883" y="2766897"/>
                    <a:pt x="3433501" y="2766897"/>
                  </a:cubicBezTo>
                  <a:lnTo>
                    <a:pt x="276690" y="2766897"/>
                  </a:lnTo>
                  <a:cubicBezTo>
                    <a:pt x="203307" y="2766897"/>
                    <a:pt x="132930" y="2737746"/>
                    <a:pt x="81041" y="2685856"/>
                  </a:cubicBezTo>
                  <a:cubicBezTo>
                    <a:pt x="29152" y="2633966"/>
                    <a:pt x="0" y="2563589"/>
                    <a:pt x="1" y="2490206"/>
                  </a:cubicBezTo>
                  <a:cubicBezTo>
                    <a:pt x="1" y="1752367"/>
                    <a:pt x="0" y="1014529"/>
                    <a:pt x="0" y="27669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87499" tIns="187499" rIns="187499" bIns="780405" spcCol="1270"/>
            <a:lstStyle/>
            <a:p>
              <a:pPr marL="0" lvl="1" indent="-228600" algn="ctr" defTabSz="106680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ru-RU" sz="2000" b="1" dirty="0">
                  <a:solidFill>
                    <a:schemeClr val="tx2"/>
                  </a:solidFill>
                </a:rPr>
                <a:t>Оформляется в порядке, установленном Минтрудом России</a:t>
              </a:r>
            </a:p>
          </p:txBody>
        </p:sp>
        <p:sp>
          <p:nvSpPr>
            <p:cNvPr id="16" name="Shape 15"/>
            <p:cNvSpPr/>
            <p:nvPr/>
          </p:nvSpPr>
          <p:spPr>
            <a:xfrm rot="736861">
              <a:off x="1263948" y="-90817"/>
              <a:ext cx="4598650" cy="4599231"/>
            </a:xfrm>
            <a:prstGeom prst="leftCircularArrow">
              <a:avLst>
                <a:gd name="adj1" fmla="val 1050"/>
                <a:gd name="adj2" fmla="val 123121"/>
                <a:gd name="adj3" fmla="val 1038708"/>
                <a:gd name="adj4" fmla="val 8164566"/>
                <a:gd name="adj5" fmla="val 1225"/>
              </a:avLst>
            </a:prstGeom>
            <a:solidFill>
              <a:schemeClr val="accent1">
                <a:tint val="60000"/>
                <a:hueOff val="0"/>
                <a:satOff val="0"/>
                <a:lumOff val="0"/>
              </a:scheme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олилиния 16"/>
            <p:cNvSpPr/>
            <p:nvPr/>
          </p:nvSpPr>
          <p:spPr>
            <a:xfrm>
              <a:off x="611534" y="2924005"/>
              <a:ext cx="3036664" cy="1152586"/>
            </a:xfrm>
            <a:custGeom>
              <a:avLst/>
              <a:gdLst>
                <a:gd name="connsiteX0" fmla="*/ 0 w 3037159"/>
                <a:gd name="connsiteY0" fmla="*/ 128203 h 1282033"/>
                <a:gd name="connsiteX1" fmla="*/ 37550 w 3037159"/>
                <a:gd name="connsiteY1" fmla="*/ 37550 h 1282033"/>
                <a:gd name="connsiteX2" fmla="*/ 128203 w 3037159"/>
                <a:gd name="connsiteY2" fmla="*/ 0 h 1282033"/>
                <a:gd name="connsiteX3" fmla="*/ 2908956 w 3037159"/>
                <a:gd name="connsiteY3" fmla="*/ 0 h 1282033"/>
                <a:gd name="connsiteX4" fmla="*/ 2999609 w 3037159"/>
                <a:gd name="connsiteY4" fmla="*/ 37550 h 1282033"/>
                <a:gd name="connsiteX5" fmla="*/ 3037159 w 3037159"/>
                <a:gd name="connsiteY5" fmla="*/ 128203 h 1282033"/>
                <a:gd name="connsiteX6" fmla="*/ 3037159 w 3037159"/>
                <a:gd name="connsiteY6" fmla="*/ 1153830 h 1282033"/>
                <a:gd name="connsiteX7" fmla="*/ 2999609 w 3037159"/>
                <a:gd name="connsiteY7" fmla="*/ 1244483 h 1282033"/>
                <a:gd name="connsiteX8" fmla="*/ 2908956 w 3037159"/>
                <a:gd name="connsiteY8" fmla="*/ 1282033 h 1282033"/>
                <a:gd name="connsiteX9" fmla="*/ 128203 w 3037159"/>
                <a:gd name="connsiteY9" fmla="*/ 1282033 h 1282033"/>
                <a:gd name="connsiteX10" fmla="*/ 37550 w 3037159"/>
                <a:gd name="connsiteY10" fmla="*/ 1244483 h 1282033"/>
                <a:gd name="connsiteX11" fmla="*/ 0 w 3037159"/>
                <a:gd name="connsiteY11" fmla="*/ 1153830 h 1282033"/>
                <a:gd name="connsiteX12" fmla="*/ 0 w 3037159"/>
                <a:gd name="connsiteY12" fmla="*/ 128203 h 1282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37159" h="1282033">
                  <a:moveTo>
                    <a:pt x="0" y="128203"/>
                  </a:moveTo>
                  <a:cubicBezTo>
                    <a:pt x="0" y="94201"/>
                    <a:pt x="13507" y="61593"/>
                    <a:pt x="37550" y="37550"/>
                  </a:cubicBezTo>
                  <a:cubicBezTo>
                    <a:pt x="61593" y="13507"/>
                    <a:pt x="94202" y="0"/>
                    <a:pt x="128203" y="0"/>
                  </a:cubicBezTo>
                  <a:lnTo>
                    <a:pt x="2908956" y="0"/>
                  </a:lnTo>
                  <a:cubicBezTo>
                    <a:pt x="2942958" y="0"/>
                    <a:pt x="2975566" y="13507"/>
                    <a:pt x="2999609" y="37550"/>
                  </a:cubicBezTo>
                  <a:cubicBezTo>
                    <a:pt x="3023652" y="61593"/>
                    <a:pt x="3037159" y="94202"/>
                    <a:pt x="3037159" y="128203"/>
                  </a:cubicBezTo>
                  <a:lnTo>
                    <a:pt x="3037159" y="1153830"/>
                  </a:lnTo>
                  <a:cubicBezTo>
                    <a:pt x="3037159" y="1187832"/>
                    <a:pt x="3023652" y="1220441"/>
                    <a:pt x="2999609" y="1244483"/>
                  </a:cubicBezTo>
                  <a:cubicBezTo>
                    <a:pt x="2975566" y="1268526"/>
                    <a:pt x="2942957" y="1282033"/>
                    <a:pt x="2908956" y="1282033"/>
                  </a:cubicBezTo>
                  <a:lnTo>
                    <a:pt x="128203" y="1282033"/>
                  </a:lnTo>
                  <a:cubicBezTo>
                    <a:pt x="94201" y="1282033"/>
                    <a:pt x="61592" y="1268526"/>
                    <a:pt x="37550" y="1244483"/>
                  </a:cubicBezTo>
                  <a:cubicBezTo>
                    <a:pt x="13507" y="1220440"/>
                    <a:pt x="0" y="1187831"/>
                    <a:pt x="0" y="1153830"/>
                  </a:cubicBezTo>
                  <a:lnTo>
                    <a:pt x="0" y="12820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5649" tIns="62949" rIns="75649" bIns="62949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/>
                <a:t>Декларация соответствия условий труда</a:t>
              </a: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4140287" y="1628537"/>
              <a:ext cx="4698655" cy="1511380"/>
            </a:xfrm>
            <a:custGeom>
              <a:avLst/>
              <a:gdLst>
                <a:gd name="connsiteX0" fmla="*/ 0 w 4698414"/>
                <a:gd name="connsiteY0" fmla="*/ 207593 h 2075929"/>
                <a:gd name="connsiteX1" fmla="*/ 60803 w 4698414"/>
                <a:gd name="connsiteY1" fmla="*/ 60803 h 2075929"/>
                <a:gd name="connsiteX2" fmla="*/ 207594 w 4698414"/>
                <a:gd name="connsiteY2" fmla="*/ 1 h 2075929"/>
                <a:gd name="connsiteX3" fmla="*/ 4490821 w 4698414"/>
                <a:gd name="connsiteY3" fmla="*/ 0 h 2075929"/>
                <a:gd name="connsiteX4" fmla="*/ 4637611 w 4698414"/>
                <a:gd name="connsiteY4" fmla="*/ 60803 h 2075929"/>
                <a:gd name="connsiteX5" fmla="*/ 4698413 w 4698414"/>
                <a:gd name="connsiteY5" fmla="*/ 207594 h 2075929"/>
                <a:gd name="connsiteX6" fmla="*/ 4698414 w 4698414"/>
                <a:gd name="connsiteY6" fmla="*/ 1868336 h 2075929"/>
                <a:gd name="connsiteX7" fmla="*/ 4637611 w 4698414"/>
                <a:gd name="connsiteY7" fmla="*/ 2015126 h 2075929"/>
                <a:gd name="connsiteX8" fmla="*/ 4490821 w 4698414"/>
                <a:gd name="connsiteY8" fmla="*/ 2075929 h 2075929"/>
                <a:gd name="connsiteX9" fmla="*/ 207593 w 4698414"/>
                <a:gd name="connsiteY9" fmla="*/ 2075929 h 2075929"/>
                <a:gd name="connsiteX10" fmla="*/ 60803 w 4698414"/>
                <a:gd name="connsiteY10" fmla="*/ 2015126 h 2075929"/>
                <a:gd name="connsiteX11" fmla="*/ 1 w 4698414"/>
                <a:gd name="connsiteY11" fmla="*/ 1868335 h 2075929"/>
                <a:gd name="connsiteX12" fmla="*/ 0 w 4698414"/>
                <a:gd name="connsiteY12" fmla="*/ 207593 h 2075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98414" h="2075929">
                  <a:moveTo>
                    <a:pt x="0" y="207593"/>
                  </a:moveTo>
                  <a:cubicBezTo>
                    <a:pt x="0" y="152536"/>
                    <a:pt x="21871" y="99734"/>
                    <a:pt x="60803" y="60803"/>
                  </a:cubicBezTo>
                  <a:cubicBezTo>
                    <a:pt x="99734" y="21872"/>
                    <a:pt x="152536" y="1"/>
                    <a:pt x="207594" y="1"/>
                  </a:cubicBezTo>
                  <a:lnTo>
                    <a:pt x="4490821" y="0"/>
                  </a:lnTo>
                  <a:cubicBezTo>
                    <a:pt x="4545878" y="0"/>
                    <a:pt x="4598680" y="21871"/>
                    <a:pt x="4637611" y="60803"/>
                  </a:cubicBezTo>
                  <a:cubicBezTo>
                    <a:pt x="4676542" y="99734"/>
                    <a:pt x="4698413" y="152536"/>
                    <a:pt x="4698413" y="207594"/>
                  </a:cubicBezTo>
                  <a:cubicBezTo>
                    <a:pt x="4698413" y="761175"/>
                    <a:pt x="4698414" y="1314755"/>
                    <a:pt x="4698414" y="1868336"/>
                  </a:cubicBezTo>
                  <a:cubicBezTo>
                    <a:pt x="4698414" y="1923393"/>
                    <a:pt x="4676543" y="1976195"/>
                    <a:pt x="4637611" y="2015126"/>
                  </a:cubicBezTo>
                  <a:cubicBezTo>
                    <a:pt x="4598680" y="2054057"/>
                    <a:pt x="4545878" y="2075929"/>
                    <a:pt x="4490821" y="2075929"/>
                  </a:cubicBezTo>
                  <a:lnTo>
                    <a:pt x="207593" y="2075929"/>
                  </a:lnTo>
                  <a:cubicBezTo>
                    <a:pt x="152536" y="2075929"/>
                    <a:pt x="99734" y="2054058"/>
                    <a:pt x="60803" y="2015126"/>
                  </a:cubicBezTo>
                  <a:cubicBezTo>
                    <a:pt x="21872" y="1976195"/>
                    <a:pt x="0" y="1923393"/>
                    <a:pt x="1" y="1868335"/>
                  </a:cubicBezTo>
                  <a:cubicBezTo>
                    <a:pt x="1" y="1314754"/>
                    <a:pt x="0" y="761174"/>
                    <a:pt x="0" y="207593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71598" tIns="616440" rIns="171598" bIns="171598" spcCol="1270"/>
            <a:lstStyle/>
            <a:p>
              <a:pPr marL="228600" lvl="1" indent="-228600" defTabSz="1066800">
                <a:lnSpc>
                  <a:spcPct val="90000"/>
                </a:lnSpc>
                <a:spcAft>
                  <a:spcPct val="15000"/>
                </a:spcAft>
                <a:defRPr/>
              </a:pPr>
              <a:endParaRPr lang="ru-RU" sz="2400" b="1" dirty="0"/>
            </a:p>
            <a:p>
              <a:pPr marL="228600" lvl="1" indent="-228600" algn="ctr" defTabSz="1066800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2000" b="1" dirty="0">
                  <a:solidFill>
                    <a:schemeClr val="tx2"/>
                  </a:solidFill>
                </a:rPr>
                <a:t> Ведет Роструд</a:t>
              </a:r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4860959" y="1196714"/>
              <a:ext cx="3354142" cy="1273242"/>
            </a:xfrm>
            <a:custGeom>
              <a:avLst/>
              <a:gdLst>
                <a:gd name="connsiteX0" fmla="*/ 0 w 3354088"/>
                <a:gd name="connsiteY0" fmla="*/ 147631 h 1476309"/>
                <a:gd name="connsiteX1" fmla="*/ 43240 w 3354088"/>
                <a:gd name="connsiteY1" fmla="*/ 43240 h 1476309"/>
                <a:gd name="connsiteX2" fmla="*/ 147631 w 3354088"/>
                <a:gd name="connsiteY2" fmla="*/ 0 h 1476309"/>
                <a:gd name="connsiteX3" fmla="*/ 3206457 w 3354088"/>
                <a:gd name="connsiteY3" fmla="*/ 0 h 1476309"/>
                <a:gd name="connsiteX4" fmla="*/ 3310848 w 3354088"/>
                <a:gd name="connsiteY4" fmla="*/ 43240 h 1476309"/>
                <a:gd name="connsiteX5" fmla="*/ 3354088 w 3354088"/>
                <a:gd name="connsiteY5" fmla="*/ 147631 h 1476309"/>
                <a:gd name="connsiteX6" fmla="*/ 3354088 w 3354088"/>
                <a:gd name="connsiteY6" fmla="*/ 1328678 h 1476309"/>
                <a:gd name="connsiteX7" fmla="*/ 3310848 w 3354088"/>
                <a:gd name="connsiteY7" fmla="*/ 1433069 h 1476309"/>
                <a:gd name="connsiteX8" fmla="*/ 3206457 w 3354088"/>
                <a:gd name="connsiteY8" fmla="*/ 1476309 h 1476309"/>
                <a:gd name="connsiteX9" fmla="*/ 147631 w 3354088"/>
                <a:gd name="connsiteY9" fmla="*/ 1476309 h 1476309"/>
                <a:gd name="connsiteX10" fmla="*/ 43240 w 3354088"/>
                <a:gd name="connsiteY10" fmla="*/ 1433069 h 1476309"/>
                <a:gd name="connsiteX11" fmla="*/ 0 w 3354088"/>
                <a:gd name="connsiteY11" fmla="*/ 1328678 h 1476309"/>
                <a:gd name="connsiteX12" fmla="*/ 0 w 3354088"/>
                <a:gd name="connsiteY12" fmla="*/ 147631 h 1476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54088" h="1476309">
                  <a:moveTo>
                    <a:pt x="0" y="147631"/>
                  </a:moveTo>
                  <a:cubicBezTo>
                    <a:pt x="0" y="108477"/>
                    <a:pt x="15554" y="70926"/>
                    <a:pt x="43240" y="43240"/>
                  </a:cubicBezTo>
                  <a:cubicBezTo>
                    <a:pt x="70926" y="15554"/>
                    <a:pt x="108477" y="0"/>
                    <a:pt x="147631" y="0"/>
                  </a:cubicBezTo>
                  <a:lnTo>
                    <a:pt x="3206457" y="0"/>
                  </a:lnTo>
                  <a:cubicBezTo>
                    <a:pt x="3245611" y="0"/>
                    <a:pt x="3283162" y="15554"/>
                    <a:pt x="3310848" y="43240"/>
                  </a:cubicBezTo>
                  <a:cubicBezTo>
                    <a:pt x="3338534" y="70926"/>
                    <a:pt x="3354088" y="108477"/>
                    <a:pt x="3354088" y="147631"/>
                  </a:cubicBezTo>
                  <a:lnTo>
                    <a:pt x="3354088" y="1328678"/>
                  </a:lnTo>
                  <a:cubicBezTo>
                    <a:pt x="3354088" y="1367832"/>
                    <a:pt x="3338534" y="1405383"/>
                    <a:pt x="3310848" y="1433069"/>
                  </a:cubicBezTo>
                  <a:cubicBezTo>
                    <a:pt x="3283162" y="1460755"/>
                    <a:pt x="3245611" y="1476309"/>
                    <a:pt x="3206457" y="1476309"/>
                  </a:cubicBezTo>
                  <a:lnTo>
                    <a:pt x="147631" y="1476309"/>
                  </a:lnTo>
                  <a:cubicBezTo>
                    <a:pt x="108477" y="1476309"/>
                    <a:pt x="70926" y="1460755"/>
                    <a:pt x="43240" y="1433069"/>
                  </a:cubicBezTo>
                  <a:cubicBezTo>
                    <a:pt x="15554" y="1405383"/>
                    <a:pt x="0" y="1367832"/>
                    <a:pt x="0" y="1328678"/>
                  </a:cubicBezTo>
                  <a:lnTo>
                    <a:pt x="0" y="14763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1340" tIns="68640" rIns="81340" bIns="6864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/>
                <a:t>Реестр деклараций соответствия условий труда</a:t>
              </a:r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539750" y="3860800"/>
            <a:ext cx="1943100" cy="7191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Срок действия декларации 5 лет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0825" y="4797425"/>
            <a:ext cx="4897438" cy="15113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Срок действия считается продленным на следующие  5 лет в случае отсутствия за период действия декларации несчастных случаев на производстве и профессиональных заболеваний работников, занятых на рабочих местах, в отношении которых принята указанная декларация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1979613" y="4581525"/>
            <a:ext cx="0" cy="2159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5292725" y="3644900"/>
            <a:ext cx="3671888" cy="27352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C00000"/>
                </a:solidFill>
              </a:rPr>
              <a:t>Прекращение действия декларации: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 работником (работниками), занятом на рабочем месте (рабочих местах), в отношении которого принята декларация, произошел несчастный случай на производстве (за исключением несчастного случая на производстве, происшедшего по вине третьих лиц) или у него (них) выявлено профессиональное заболевание, причинами которых явилось воздействие на пострадавшего вредных и (или) опасных факторов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084888" y="2852738"/>
            <a:ext cx="2951162" cy="50482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Внеплановая специальная оценка условий труда 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 flipV="1">
            <a:off x="7885113" y="3357563"/>
            <a:ext cx="0" cy="2873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7064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b="1" cap="all" dirty="0" smtClean="0">
                <a:solidFill>
                  <a:schemeClr val="tx2"/>
                </a:solidFill>
                <a:latin typeface="Helios"/>
              </a:rPr>
              <a:t>Исследования и измерения факторов производственной среды и трудового процесса</a:t>
            </a:r>
            <a:endParaRPr lang="ru-RU" sz="1800" b="1" cap="all" dirty="0">
              <a:solidFill>
                <a:schemeClr val="tx2"/>
              </a:solidFill>
              <a:latin typeface="Helios"/>
            </a:endParaRPr>
          </a:p>
        </p:txBody>
      </p:sp>
      <p:graphicFrame>
        <p:nvGraphicFramePr>
          <p:cNvPr id="16" name="Схема 15"/>
          <p:cNvGraphicFramePr/>
          <p:nvPr/>
        </p:nvGraphicFramePr>
        <p:xfrm>
          <a:off x="271587" y="987078"/>
          <a:ext cx="878497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альтернативный процесс 10"/>
          <p:cNvSpPr/>
          <p:nvPr/>
        </p:nvSpPr>
        <p:spPr>
          <a:xfrm>
            <a:off x="755650" y="2276475"/>
            <a:ext cx="7129463" cy="2305050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9219" name="Заголовок 1"/>
          <p:cNvSpPr>
            <a:spLocks/>
          </p:cNvSpPr>
          <p:nvPr/>
        </p:nvSpPr>
        <p:spPr bwMode="auto">
          <a:xfrm>
            <a:off x="179388" y="333375"/>
            <a:ext cx="88566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b="1" cap="all" dirty="0">
                <a:solidFill>
                  <a:schemeClr val="accent1">
                    <a:lumMod val="75000"/>
                  </a:schemeClr>
                </a:solidFill>
              </a:rPr>
              <a:t>отнесение условий труда на рабочих местах к классам (подклассам) условий труда по степени вредности или опасности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Helios"/>
            </a:endParaRPr>
          </a:p>
        </p:txBody>
      </p:sp>
      <p:sp>
        <p:nvSpPr>
          <p:cNvPr id="35844" name="Прямоугольник 13"/>
          <p:cNvSpPr>
            <a:spLocks noChangeArrowheads="1"/>
          </p:cNvSpPr>
          <p:nvPr/>
        </p:nvSpPr>
        <p:spPr bwMode="auto">
          <a:xfrm>
            <a:off x="9861550" y="-119063"/>
            <a:ext cx="22860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ru-RU" sz="200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1619250" y="2276475"/>
            <a:ext cx="7200900" cy="2089150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2"/>
                </a:solidFill>
              </a:rPr>
              <a:t>В зависимости от степени отклонения фактических значений идентифицированных вредных и (или) опасных факторов, полученных по результатам проведения их исследований (испытаний) и измерений от нормативов (гигиенических нормативов)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35846" name="Прямоугольник 9"/>
          <p:cNvSpPr>
            <a:spLocks noChangeArrowheads="1"/>
          </p:cNvSpPr>
          <p:nvPr/>
        </p:nvSpPr>
        <p:spPr bwMode="auto">
          <a:xfrm>
            <a:off x="900113" y="2133600"/>
            <a:ext cx="6127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2000">
                <a:solidFill>
                  <a:schemeClr val="tx2"/>
                </a:solidFill>
              </a:rPr>
              <a:t>!</a:t>
            </a:r>
            <a:endParaRPr lang="ru-RU" sz="1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633413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chemeClr val="tx2"/>
                </a:solidFill>
                <a:latin typeface="Helios"/>
              </a:rPr>
              <a:t>НОРМАТИВЫ ПО КЛАССИФИКАЦИИ УСЛОВИЙ ТРУДА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20" y="764704"/>
          <a:ext cx="871296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Выноска со стрелкой вверх 13"/>
          <p:cNvSpPr/>
          <p:nvPr/>
        </p:nvSpPr>
        <p:spPr>
          <a:xfrm>
            <a:off x="2051050" y="5373688"/>
            <a:ext cx="6624638" cy="1008062"/>
          </a:xfrm>
          <a:prstGeom prst="upArrowCallou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b="1" i="1" dirty="0">
                <a:solidFill>
                  <a:schemeClr val="accent2">
                    <a:lumMod val="75000"/>
                  </a:schemeClr>
                </a:solidFill>
              </a:rPr>
              <a:t>Необходимо принятие нормативного правового акта в соответствии с действующим законодательством, устанавливающего Методику проведения специальной оценки условий труда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9DA28E10-21F4-4E0C-A61B-245291E406D4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3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10243" name="Заголовок 1"/>
          <p:cNvSpPr>
            <a:spLocks/>
          </p:cNvSpPr>
          <p:nvPr/>
        </p:nvSpPr>
        <p:spPr bwMode="auto">
          <a:xfrm>
            <a:off x="179388" y="44450"/>
            <a:ext cx="8856662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600" b="1">
              <a:solidFill>
                <a:srgbClr val="1F497D"/>
              </a:solidFill>
              <a:latin typeface="Helios"/>
            </a:endParaRPr>
          </a:p>
        </p:txBody>
      </p:sp>
      <p:sp>
        <p:nvSpPr>
          <p:cNvPr id="10244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0246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83568" y="692696"/>
            <a:ext cx="7920880" cy="520142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just">
              <a:defRPr/>
            </a:pPr>
            <a:r>
              <a:rPr lang="ru-RU" sz="2400" b="1" cap="all" dirty="0">
                <a:ln w="0"/>
                <a:solidFill>
                  <a:srgbClr val="23538D"/>
                </a:solidFill>
                <a:latin typeface="Calibri"/>
              </a:rPr>
              <a:t>В целях обеспечения прав работников на безопасные условия труда законом предусмотрено:</a:t>
            </a:r>
          </a:p>
          <a:p>
            <a:pPr algn="just">
              <a:defRPr/>
            </a:pPr>
            <a:endParaRPr lang="ru-RU" sz="2400" b="1" cap="all" dirty="0">
              <a:ln w="0"/>
              <a:solidFill>
                <a:srgbClr val="23538D"/>
              </a:solidFill>
              <a:latin typeface="Calibri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400" b="1" cap="all" dirty="0">
                <a:ln w="0"/>
                <a:solidFill>
                  <a:srgbClr val="23538D"/>
                </a:solidFill>
                <a:latin typeface="Calibri"/>
              </a:rPr>
              <a:t> ОБЯЗАТЕЛЬНОЕ участие ПРЕДСТАВИТЕЛЕЙ профсоюзов в специальной оценке условий труда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2400" b="1" cap="all" dirty="0">
              <a:ln w="0"/>
              <a:solidFill>
                <a:srgbClr val="23538D"/>
              </a:solidFill>
              <a:latin typeface="Calibri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400" b="1" cap="all" dirty="0">
                <a:ln w="0"/>
                <a:solidFill>
                  <a:srgbClr val="23538D"/>
                </a:solidFill>
                <a:latin typeface="Calibri"/>
              </a:rPr>
              <a:t> право работника И ПРОФСОЮЗОВ требовать проведение государственной экспертизы условий труда</a:t>
            </a:r>
          </a:p>
          <a:p>
            <a:pPr algn="just">
              <a:buFont typeface="Wingdings" pitchFamily="2" charset="2"/>
              <a:buChar char="ü"/>
              <a:defRPr/>
            </a:pPr>
            <a:endParaRPr lang="ru-RU" sz="2400" b="1" cap="all" dirty="0">
              <a:ln w="0"/>
              <a:solidFill>
                <a:srgbClr val="23538D"/>
              </a:solidFill>
              <a:latin typeface="Calibri"/>
            </a:endParaRPr>
          </a:p>
          <a:p>
            <a:pPr algn="just">
              <a:buFont typeface="Wingdings" pitchFamily="2" charset="2"/>
              <a:buChar char="ü"/>
              <a:defRPr/>
            </a:pPr>
            <a:r>
              <a:rPr lang="ru-RU" sz="2400" b="1" cap="all" dirty="0">
                <a:ln w="0"/>
                <a:solidFill>
                  <a:srgbClr val="23538D"/>
                </a:solidFill>
                <a:latin typeface="Calibri"/>
              </a:rPr>
              <a:t> независимость организаций (экспертов), проводящих специальную оценку условий труда</a:t>
            </a:r>
          </a:p>
          <a:p>
            <a:pPr>
              <a:defRPr/>
            </a:pPr>
            <a:endParaRPr lang="ru-RU" sz="2000" b="1" cap="all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80400" cy="433387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chemeClr val="tx2"/>
                </a:solidFill>
                <a:latin typeface="Helios"/>
              </a:rPr>
              <a:t>КЛАССЫ УСЛОВИЙ ТРУДА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0825" y="549275"/>
            <a:ext cx="8713788" cy="1439863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>
                <a:solidFill>
                  <a:schemeClr val="tx2"/>
                </a:solidFill>
              </a:rPr>
              <a:t>Оптимальные условия труда (1 класс)</a:t>
            </a:r>
            <a:endParaRPr lang="ru-RU" sz="1500" dirty="0">
              <a:solidFill>
                <a:schemeClr val="tx2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>
                <a:solidFill>
                  <a:schemeClr val="tx2"/>
                </a:solidFill>
              </a:rPr>
              <a:t>условия труда, при которых воздействие на организм работника вредных и опасных факторов, способных оказать неблагоприятное воздействие на организм работника, отсутствует, либо уровни их воздействия минимальны в сравнении со значениями, установленными нормативами, и создаются предпосылки для поддержания высокого уровня работоспособности </a:t>
            </a:r>
            <a:endParaRPr lang="ru-RU" sz="1500" b="1" dirty="0">
              <a:solidFill>
                <a:schemeClr val="tx2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0825" y="2205038"/>
            <a:ext cx="8713788" cy="1295400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00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1500" b="1" dirty="0">
                <a:solidFill>
                  <a:schemeClr val="tx2"/>
                </a:solidFill>
              </a:rPr>
              <a:t>Допустимые условия труда (2 класс)</a:t>
            </a:r>
          </a:p>
          <a:p>
            <a:pPr>
              <a:defRPr/>
            </a:pPr>
            <a:r>
              <a:rPr lang="ru-RU" sz="1500" dirty="0">
                <a:solidFill>
                  <a:schemeClr val="tx2"/>
                </a:solidFill>
              </a:rPr>
              <a:t>условия труда, при которых на организм работника воздействуют вредные и опасные факторы, уровни воздействия которых не превышают значений, установленных нормативами, или функциональные изменения в организме работника восстанавливаются во время регламентированного отдыха или к началу следующей смены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00" b="1" dirty="0">
              <a:solidFill>
                <a:schemeClr val="tx2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0825" y="3716338"/>
            <a:ext cx="8642350" cy="1008062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>
                <a:solidFill>
                  <a:schemeClr val="tx2"/>
                </a:solidFill>
              </a:rPr>
              <a:t>Вредные условия труда (3 класс)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>
                <a:solidFill>
                  <a:schemeClr val="tx2"/>
                </a:solidFill>
              </a:rPr>
              <a:t>условия труда, характеризующиеся наличием вредных и опасных факторов, уровни которых превышают значения, установленные нормативами, включая подклассы 3.1, 3.2, 3.3, 3.4</a:t>
            </a:r>
            <a:endParaRPr lang="ru-RU" sz="1500" b="1" dirty="0">
              <a:solidFill>
                <a:schemeClr val="tx2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0825" y="4941888"/>
            <a:ext cx="8642350" cy="1295400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>
                <a:solidFill>
                  <a:schemeClr val="tx2"/>
                </a:solidFill>
              </a:rPr>
              <a:t>Опасные условия труда (4 класс)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dirty="0">
                <a:solidFill>
                  <a:schemeClr val="tx2"/>
                </a:solidFill>
              </a:rPr>
              <a:t>условия труда, характеризующиеся наличием вредных и опасных факторов, уровни воздействия которых способны в течение рабочего дня (рабочей смены) (или их частей) создать угрозу для жизни работника, а последствия их воздействия обеспечивают высокий риск развития острого профессионального заболевания в периоде трудовой деятельности</a:t>
            </a:r>
            <a:endParaRPr lang="ru-RU" sz="15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1079500"/>
          </a:xfrm>
        </p:spPr>
        <p:txBody>
          <a:bodyPr/>
          <a:lstStyle/>
          <a:p>
            <a:pPr eaLnBrk="1" hangingPunct="1"/>
            <a:r>
              <a:rPr lang="ru-RU" sz="1800" b="1" smtClean="0">
                <a:solidFill>
                  <a:schemeClr val="tx2"/>
                </a:solidFill>
                <a:latin typeface="Helios"/>
              </a:rPr>
              <a:t>КЛАССИФИКАТОР ВРЕДНЫХ И (ИЛИ) ОПАСНЫХ ФАКТОРОВ ПРОИЗВОДСТВЕННОЙ СРЕДЫ И ТРУДОВОГО ПРОЦЕССА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467544" y="1397000"/>
          <a:ext cx="8064896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вал 14"/>
          <p:cNvSpPr/>
          <p:nvPr/>
        </p:nvSpPr>
        <p:spPr>
          <a:xfrm>
            <a:off x="549275" y="1773238"/>
            <a:ext cx="1862138" cy="115093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Температура воздуха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2339975" y="2636838"/>
            <a:ext cx="2016125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Относительная влажность воздуха</a:t>
            </a:r>
          </a:p>
        </p:txBody>
      </p:sp>
      <p:sp>
        <p:nvSpPr>
          <p:cNvPr id="17" name="Овал 16"/>
          <p:cNvSpPr/>
          <p:nvPr/>
        </p:nvSpPr>
        <p:spPr>
          <a:xfrm>
            <a:off x="6372225" y="1844675"/>
            <a:ext cx="2016125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Тепловое излучение</a:t>
            </a:r>
          </a:p>
        </p:txBody>
      </p:sp>
      <p:sp>
        <p:nvSpPr>
          <p:cNvPr id="18" name="Овал 17"/>
          <p:cNvSpPr/>
          <p:nvPr/>
        </p:nvSpPr>
        <p:spPr>
          <a:xfrm>
            <a:off x="4572000" y="2636838"/>
            <a:ext cx="2016125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Скорость движения воздуха</a:t>
            </a:r>
          </a:p>
        </p:txBody>
      </p:sp>
      <p:sp>
        <p:nvSpPr>
          <p:cNvPr id="28679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grpSp>
        <p:nvGrpSpPr>
          <p:cNvPr id="39943" name="Группа 9"/>
          <p:cNvGrpSpPr>
            <a:grpSpLocks/>
          </p:cNvGrpSpPr>
          <p:nvPr/>
        </p:nvGrpSpPr>
        <p:grpSpPr bwMode="auto">
          <a:xfrm>
            <a:off x="2195513" y="1196975"/>
            <a:ext cx="4464050" cy="1624013"/>
            <a:chOff x="2736303" y="-328401"/>
            <a:chExt cx="2429792" cy="1624795"/>
          </a:xfrm>
        </p:grpSpPr>
        <p:sp>
          <p:nvSpPr>
            <p:cNvPr id="13" name="Овал 12"/>
            <p:cNvSpPr/>
            <p:nvPr/>
          </p:nvSpPr>
          <p:spPr>
            <a:xfrm>
              <a:off x="2736303" y="-328401"/>
              <a:ext cx="2429792" cy="1624795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Овал 4"/>
            <p:cNvSpPr/>
            <p:nvPr/>
          </p:nvSpPr>
          <p:spPr>
            <a:xfrm>
              <a:off x="3092304" y="-90161"/>
              <a:ext cx="1717790" cy="11483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>
                  <a:solidFill>
                    <a:schemeClr val="tx2"/>
                  </a:solidFill>
                </a:rPr>
                <a:t>Параметры микроклимата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468313" y="4221163"/>
            <a:ext cx="8280400" cy="1169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400" dirty="0">
                <a:solidFill>
                  <a:schemeClr val="tx2"/>
                </a:solidFill>
                <a:latin typeface="+mn-lt"/>
              </a:rPr>
              <a:t>Идентифицируются как потенциально вредные факторы на рабочих местах производственных помещений, на которых имеется технологическое оборудование, являющееся искусственным  источником тепла и (или) холода (за исключением климатического оборудования, не используемого в технологическом процессе и предназначенного для создания комфортных условий труда) и на открытой территории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15" name="Овал 14"/>
          <p:cNvSpPr/>
          <p:nvPr/>
        </p:nvSpPr>
        <p:spPr>
          <a:xfrm>
            <a:off x="827088" y="2636838"/>
            <a:ext cx="2808287" cy="143986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Высоко – и умеренно </a:t>
            </a:r>
            <a:r>
              <a:rPr lang="ru-RU" sz="1400" b="1" dirty="0" err="1">
                <a:solidFill>
                  <a:schemeClr val="tx2"/>
                </a:solidFill>
              </a:rPr>
              <a:t>фиброгенные</a:t>
            </a:r>
            <a:r>
              <a:rPr lang="ru-RU" sz="1400" b="1" dirty="0">
                <a:solidFill>
                  <a:schemeClr val="tx2"/>
                </a:solidFill>
              </a:rPr>
              <a:t> АПФД</a:t>
            </a:r>
          </a:p>
        </p:txBody>
      </p:sp>
      <p:sp>
        <p:nvSpPr>
          <p:cNvPr id="18" name="Овал 17"/>
          <p:cNvSpPr/>
          <p:nvPr/>
        </p:nvSpPr>
        <p:spPr>
          <a:xfrm>
            <a:off x="5292725" y="2708275"/>
            <a:ext cx="3041650" cy="143986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Слабофиброгенные</a:t>
            </a:r>
            <a:r>
              <a:rPr lang="ru-RU" sz="1400" b="1" dirty="0">
                <a:solidFill>
                  <a:schemeClr val="tx2"/>
                </a:solidFill>
              </a:rPr>
              <a:t> АПФД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4213" y="4437063"/>
            <a:ext cx="8280400" cy="1169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400" dirty="0">
                <a:solidFill>
                  <a:schemeClr val="tx2"/>
                </a:solidFill>
              </a:rPr>
              <a:t>Идентифицируются как потенциально вредные факторы только на рабочих местах, на которых осуществляется добыча, обогащение, производство и использование в технологическом процессе пылящих веществ, относящихся к АПФД, а также эксплуатируется оборудование, работа на котором сопровождается выделением АПФД (например, пыли, содержащие природные и искусственные минеральные волокна, угольная пыль)</a:t>
            </a:r>
            <a:endParaRPr lang="ru-RU" sz="1400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40966" name="Группа 22"/>
          <p:cNvGrpSpPr>
            <a:grpSpLocks/>
          </p:cNvGrpSpPr>
          <p:nvPr/>
        </p:nvGrpSpPr>
        <p:grpSpPr bwMode="auto">
          <a:xfrm>
            <a:off x="2484438" y="1412875"/>
            <a:ext cx="4103687" cy="1811338"/>
            <a:chOff x="504051" y="447818"/>
            <a:chExt cx="2420311" cy="1810951"/>
          </a:xfrm>
        </p:grpSpPr>
        <p:sp>
          <p:nvSpPr>
            <p:cNvPr id="24" name="Овал 23"/>
            <p:cNvSpPr/>
            <p:nvPr/>
          </p:nvSpPr>
          <p:spPr>
            <a:xfrm>
              <a:off x="504051" y="447818"/>
              <a:ext cx="2420311" cy="1810951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858905" y="712874"/>
              <a:ext cx="1710603" cy="128083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0320" tIns="20320" rIns="20320" bIns="2032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 err="1">
                  <a:solidFill>
                    <a:schemeClr val="tx2"/>
                  </a:solidFill>
                </a:rPr>
                <a:t>Аэрозоли преимущественно фиброгенного действия (АПФД)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15" name="Овал 14"/>
          <p:cNvSpPr/>
          <p:nvPr/>
        </p:nvSpPr>
        <p:spPr>
          <a:xfrm>
            <a:off x="755650" y="2060575"/>
            <a:ext cx="1860550" cy="115093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 err="1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Шум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 err="1">
              <a:solidFill>
                <a:schemeClr val="tx2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124075" y="2924175"/>
            <a:ext cx="2016125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Инфразвук</a:t>
            </a:r>
          </a:p>
        </p:txBody>
      </p:sp>
      <p:sp>
        <p:nvSpPr>
          <p:cNvPr id="17" name="Овал 16"/>
          <p:cNvSpPr/>
          <p:nvPr/>
        </p:nvSpPr>
        <p:spPr>
          <a:xfrm>
            <a:off x="5795963" y="2132013"/>
            <a:ext cx="2016125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Локальная и общая вибрация</a:t>
            </a:r>
          </a:p>
        </p:txBody>
      </p:sp>
      <p:sp>
        <p:nvSpPr>
          <p:cNvPr id="18" name="Овал 17"/>
          <p:cNvSpPr/>
          <p:nvPr/>
        </p:nvSpPr>
        <p:spPr>
          <a:xfrm>
            <a:off x="4284663" y="2924175"/>
            <a:ext cx="2017712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Ультразвук воздушный</a:t>
            </a:r>
          </a:p>
        </p:txBody>
      </p:sp>
      <p:sp>
        <p:nvSpPr>
          <p:cNvPr id="41991" name="TextBox 30"/>
          <p:cNvSpPr txBox="1">
            <a:spLocks noChangeArrowheads="1"/>
          </p:cNvSpPr>
          <p:nvPr/>
        </p:nvSpPr>
        <p:spPr bwMode="auto">
          <a:xfrm>
            <a:off x="468313" y="4686300"/>
            <a:ext cx="828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ru-RU" sz="1600">
                <a:solidFill>
                  <a:schemeClr val="tx2"/>
                </a:solidFill>
              </a:rPr>
              <a:t>Идентифицируются как потенциально вредные факторы только на рабочих местах производственных помещений, на которых имеется технологическое оборудование, являющееся  источником указанных виброакустических факторов</a:t>
            </a:r>
          </a:p>
        </p:txBody>
      </p:sp>
      <p:grpSp>
        <p:nvGrpSpPr>
          <p:cNvPr id="41992" name="Группа 22"/>
          <p:cNvGrpSpPr>
            <a:grpSpLocks/>
          </p:cNvGrpSpPr>
          <p:nvPr/>
        </p:nvGrpSpPr>
        <p:grpSpPr bwMode="auto">
          <a:xfrm>
            <a:off x="2411413" y="1412875"/>
            <a:ext cx="3671887" cy="1811338"/>
            <a:chOff x="4824534" y="447827"/>
            <a:chExt cx="2841221" cy="1810940"/>
          </a:xfrm>
        </p:grpSpPr>
        <p:sp>
          <p:nvSpPr>
            <p:cNvPr id="24" name="Овал 23"/>
            <p:cNvSpPr/>
            <p:nvPr/>
          </p:nvSpPr>
          <p:spPr>
            <a:xfrm>
              <a:off x="4824534" y="447827"/>
              <a:ext cx="2841221" cy="181094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5240951" y="712882"/>
              <a:ext cx="2008386" cy="128083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860" tIns="22860" rIns="22860" bIns="22860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 err="1">
                  <a:solidFill>
                    <a:schemeClr val="tx2"/>
                  </a:solidFill>
                </a:rPr>
                <a:t>Виброакустические факторы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15" name="Овал 14"/>
          <p:cNvSpPr/>
          <p:nvPr/>
        </p:nvSpPr>
        <p:spPr>
          <a:xfrm>
            <a:off x="468313" y="1916113"/>
            <a:ext cx="2592387" cy="13684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Освещенность рабочей поверхности при искусственном освещении</a:t>
            </a:r>
          </a:p>
        </p:txBody>
      </p:sp>
      <p:sp>
        <p:nvSpPr>
          <p:cNvPr id="16" name="Овал 15"/>
          <p:cNvSpPr/>
          <p:nvPr/>
        </p:nvSpPr>
        <p:spPr>
          <a:xfrm>
            <a:off x="3348038" y="2492375"/>
            <a:ext cx="2376487" cy="122396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Прямая блесткость</a:t>
            </a:r>
          </a:p>
        </p:txBody>
      </p:sp>
      <p:sp>
        <p:nvSpPr>
          <p:cNvPr id="18" name="Овал 17"/>
          <p:cNvSpPr/>
          <p:nvPr/>
        </p:nvSpPr>
        <p:spPr>
          <a:xfrm>
            <a:off x="5724525" y="1844675"/>
            <a:ext cx="2447925" cy="143986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Отраженная блесткость</a:t>
            </a:r>
          </a:p>
        </p:txBody>
      </p:sp>
      <p:sp>
        <p:nvSpPr>
          <p:cNvPr id="43014" name="TextBox 30"/>
          <p:cNvSpPr txBox="1">
            <a:spLocks noChangeArrowheads="1"/>
          </p:cNvSpPr>
          <p:nvPr/>
        </p:nvSpPr>
        <p:spPr bwMode="auto">
          <a:xfrm>
            <a:off x="468313" y="4221163"/>
            <a:ext cx="8280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ru-RU" sz="1400">
                <a:solidFill>
                  <a:schemeClr val="tx2"/>
                </a:solidFill>
              </a:rPr>
              <a:t>Идентифицируются как потенциально вредные факторы только при выполнении прецизионных работ высокой и наивысшей точности с величиной объектов различения менее 0,5 мм, при работе на видео-дисплейных терминалах при наблюдении за большим количеством объектов на экране, при наличии слепящих источников света, при проведении работ с объектами различения и рабочими поверхностями, обладающими направленно-рассеянным и смешанным отражением, а также на рабочих местах, на которых проводятся работы на высоте, а также существует опасность травмирования работников вследствие воздействия движущихся частей машин и механизмов, транспортных средств</a:t>
            </a:r>
          </a:p>
        </p:txBody>
      </p:sp>
      <p:grpSp>
        <p:nvGrpSpPr>
          <p:cNvPr id="43015" name="Группа 22"/>
          <p:cNvGrpSpPr>
            <a:grpSpLocks/>
          </p:cNvGrpSpPr>
          <p:nvPr/>
        </p:nvGrpSpPr>
        <p:grpSpPr bwMode="auto">
          <a:xfrm>
            <a:off x="2627313" y="981075"/>
            <a:ext cx="3600450" cy="1779588"/>
            <a:chOff x="648079" y="2248021"/>
            <a:chExt cx="2304267" cy="1779393"/>
          </a:xfrm>
        </p:grpSpPr>
        <p:sp>
          <p:nvSpPr>
            <p:cNvPr id="24" name="Овал 23"/>
            <p:cNvSpPr/>
            <p:nvPr/>
          </p:nvSpPr>
          <p:spPr>
            <a:xfrm>
              <a:off x="648079" y="2248021"/>
              <a:ext cx="2304267" cy="1779393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985388" y="2508342"/>
              <a:ext cx="1629649" cy="12587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 err="1">
                  <a:solidFill>
                    <a:schemeClr val="tx2"/>
                  </a:solidFill>
                </a:rPr>
                <a:t>Параметры световой среды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15" name="Овал 14"/>
          <p:cNvSpPr/>
          <p:nvPr/>
        </p:nvSpPr>
        <p:spPr>
          <a:xfrm>
            <a:off x="5867400" y="2276475"/>
            <a:ext cx="3025775" cy="122396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Переменное электромагнитное поле (промышленная частота 50 Гц)</a:t>
            </a:r>
          </a:p>
        </p:txBody>
      </p:sp>
      <p:sp>
        <p:nvSpPr>
          <p:cNvPr id="16" name="Овал 15"/>
          <p:cNvSpPr/>
          <p:nvPr/>
        </p:nvSpPr>
        <p:spPr>
          <a:xfrm>
            <a:off x="107950" y="2205038"/>
            <a:ext cx="2735263" cy="129698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Переменное электромагнитное поле радиочастного диапозона</a:t>
            </a:r>
          </a:p>
        </p:txBody>
      </p:sp>
      <p:sp>
        <p:nvSpPr>
          <p:cNvPr id="17" name="Овал 16"/>
          <p:cNvSpPr/>
          <p:nvPr/>
        </p:nvSpPr>
        <p:spPr>
          <a:xfrm>
            <a:off x="4570413" y="3214688"/>
            <a:ext cx="2017712" cy="115093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Постоянное магнитное поле</a:t>
            </a:r>
          </a:p>
        </p:txBody>
      </p:sp>
      <p:sp>
        <p:nvSpPr>
          <p:cNvPr id="18" name="Овал 17"/>
          <p:cNvSpPr/>
          <p:nvPr/>
        </p:nvSpPr>
        <p:spPr>
          <a:xfrm>
            <a:off x="2484438" y="3213100"/>
            <a:ext cx="2016125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Электростатическое поле</a:t>
            </a:r>
          </a:p>
        </p:txBody>
      </p:sp>
      <p:sp>
        <p:nvSpPr>
          <p:cNvPr id="44039" name="TextBox 30"/>
          <p:cNvSpPr txBox="1">
            <a:spLocks noChangeArrowheads="1"/>
          </p:cNvSpPr>
          <p:nvPr/>
        </p:nvSpPr>
        <p:spPr bwMode="auto">
          <a:xfrm>
            <a:off x="468313" y="4797425"/>
            <a:ext cx="8280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ru-RU" sz="1200">
                <a:solidFill>
                  <a:schemeClr val="tx2"/>
                </a:solidFill>
              </a:rPr>
              <a:t>За исключением рабочих мест, на которых работники исключительно заняты на персональных электронно-вычислительных машинах (персональных компьютерах) и (или) эксплуатируют аппараты копировально-множительной техники настольного типа, единичные стационарные копировально-множительные аппараты, используемые периодически, для нужд самой организации, иную офисную организационную технику, а также бытовую технику, не используемую в технологическом процессе производства</a:t>
            </a:r>
          </a:p>
        </p:txBody>
      </p:sp>
      <p:grpSp>
        <p:nvGrpSpPr>
          <p:cNvPr id="44040" name="Группа 22"/>
          <p:cNvGrpSpPr>
            <a:grpSpLocks/>
          </p:cNvGrpSpPr>
          <p:nvPr/>
        </p:nvGrpSpPr>
        <p:grpSpPr bwMode="auto">
          <a:xfrm>
            <a:off x="2555875" y="1268413"/>
            <a:ext cx="4032250" cy="1941512"/>
            <a:chOff x="2520278" y="3010645"/>
            <a:chExt cx="2957883" cy="1942043"/>
          </a:xfrm>
        </p:grpSpPr>
        <p:sp>
          <p:nvSpPr>
            <p:cNvPr id="24" name="Овал 23"/>
            <p:cNvSpPr/>
            <p:nvPr/>
          </p:nvSpPr>
          <p:spPr>
            <a:xfrm>
              <a:off x="2520278" y="3010645"/>
              <a:ext cx="2957883" cy="1942043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2953480" y="3294885"/>
              <a:ext cx="2091479" cy="13735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 err="1">
                  <a:solidFill>
                    <a:schemeClr val="tx2"/>
                  </a:solidFill>
                </a:rPr>
                <a:t>Неионизирующие излучения</a:t>
              </a:r>
            </a:p>
          </p:txBody>
        </p:sp>
      </p:grpSp>
      <p:sp>
        <p:nvSpPr>
          <p:cNvPr id="29" name="Овал 28"/>
          <p:cNvSpPr/>
          <p:nvPr/>
        </p:nvSpPr>
        <p:spPr>
          <a:xfrm>
            <a:off x="1116013" y="981075"/>
            <a:ext cx="2017712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Ультрафиолетовое излучение</a:t>
            </a:r>
          </a:p>
        </p:txBody>
      </p:sp>
      <p:sp>
        <p:nvSpPr>
          <p:cNvPr id="34" name="Овал 33"/>
          <p:cNvSpPr/>
          <p:nvPr/>
        </p:nvSpPr>
        <p:spPr>
          <a:xfrm>
            <a:off x="5795963" y="908050"/>
            <a:ext cx="2016125" cy="11525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Лазерное излучение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5762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smtClean="0">
                <a:solidFill>
                  <a:schemeClr val="tx2"/>
                </a:solidFill>
                <a:latin typeface="Helios"/>
              </a:rPr>
              <a:t>КЛАССИФИКАТОР ПОТЕНЦИАЛЬНО ВРЕДНЫХ И (ИЛИ) ОПАСНЫХ ФАКТОРОВ ПРОИЗВОДСТВЕННОЙ СРЕДЫ И ТРУДОВОГО ПРОЦЕССА</a:t>
            </a:r>
          </a:p>
        </p:txBody>
      </p:sp>
      <p:sp>
        <p:nvSpPr>
          <p:cNvPr id="26" name="Овал 25"/>
          <p:cNvSpPr/>
          <p:nvPr/>
        </p:nvSpPr>
        <p:spPr>
          <a:xfrm>
            <a:off x="323850" y="2565400"/>
            <a:ext cx="3240088" cy="1295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Рентгеновское, гамма – и нейтронное излучение</a:t>
            </a:r>
          </a:p>
        </p:txBody>
      </p:sp>
      <p:sp>
        <p:nvSpPr>
          <p:cNvPr id="29" name="Овал 28"/>
          <p:cNvSpPr/>
          <p:nvPr/>
        </p:nvSpPr>
        <p:spPr>
          <a:xfrm>
            <a:off x="3708400" y="2565400"/>
            <a:ext cx="5040313" cy="136842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err="1">
                <a:solidFill>
                  <a:schemeClr val="tx2"/>
                </a:solidFill>
              </a:rPr>
              <a:t>Поверхностное радиоактивное загрязнение производственных помещений, элементов производственного оборудования, средств индивидуальной защиты и кожных покровов работников</a:t>
            </a:r>
          </a:p>
        </p:txBody>
      </p:sp>
      <p:sp>
        <p:nvSpPr>
          <p:cNvPr id="45061" name="Прямоугольник 31"/>
          <p:cNvSpPr>
            <a:spLocks noChangeArrowheads="1"/>
          </p:cNvSpPr>
          <p:nvPr/>
        </p:nvSpPr>
        <p:spPr bwMode="auto">
          <a:xfrm>
            <a:off x="323850" y="4581525"/>
            <a:ext cx="8712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1400">
                <a:solidFill>
                  <a:schemeClr val="tx2"/>
                </a:solidFill>
              </a:rPr>
              <a:t>Идентифицируются как потенциально вредные факторы только на рабочих местах, на которых осуществляется добыча, обогащение, производство и использование в технологическом процессе радиоактивных веществ  и изотопов, а также при эксплуатации оборудования, создающего ионизирующее излучение</a:t>
            </a:r>
          </a:p>
        </p:txBody>
      </p:sp>
      <p:grpSp>
        <p:nvGrpSpPr>
          <p:cNvPr id="45062" name="Группа 22"/>
          <p:cNvGrpSpPr>
            <a:grpSpLocks/>
          </p:cNvGrpSpPr>
          <p:nvPr/>
        </p:nvGrpSpPr>
        <p:grpSpPr bwMode="auto">
          <a:xfrm>
            <a:off x="1619250" y="1196975"/>
            <a:ext cx="3887788" cy="1755775"/>
            <a:chOff x="4896544" y="2248028"/>
            <a:chExt cx="2642626" cy="1754537"/>
          </a:xfrm>
        </p:grpSpPr>
        <p:sp>
          <p:nvSpPr>
            <p:cNvPr id="24" name="Овал 23"/>
            <p:cNvSpPr/>
            <p:nvPr/>
          </p:nvSpPr>
          <p:spPr>
            <a:xfrm>
              <a:off x="4896544" y="2248028"/>
              <a:ext cx="2642626" cy="175453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Овал 4"/>
            <p:cNvSpPr/>
            <p:nvPr/>
          </p:nvSpPr>
          <p:spPr>
            <a:xfrm>
              <a:off x="5283928" y="2505022"/>
              <a:ext cx="1867858" cy="12405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5400" tIns="25400" rIns="25400" bIns="25400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000" dirty="0" err="1">
                  <a:solidFill>
                    <a:schemeClr val="tx2"/>
                  </a:solidFill>
                </a:rPr>
                <a:t>Ионизирующие излучения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468313" y="44450"/>
            <a:ext cx="8207375" cy="792163"/>
          </a:xfrm>
        </p:spPr>
        <p:txBody>
          <a:bodyPr/>
          <a:lstStyle/>
          <a:p>
            <a:pPr eaLnBrk="1" hangingPunct="1"/>
            <a:r>
              <a:rPr lang="ru-RU" sz="1800" b="1" smtClean="0">
                <a:solidFill>
                  <a:schemeClr val="tx2"/>
                </a:solidFill>
                <a:latin typeface="Helios"/>
              </a:rPr>
              <a:t>КЛАССИФИКАТОР ВРЕДНЫХ И (ИЛИ) ОПАСНЫХ ФАКТОРОВ ПРОИЗВОДСТВЕННОЙ СРЕДЫ И ТРУДОВОГО ПРОЦЕССА</a:t>
            </a:r>
          </a:p>
        </p:txBody>
      </p:sp>
      <p:graphicFrame>
        <p:nvGraphicFramePr>
          <p:cNvPr id="10" name="Схема 9"/>
          <p:cNvGraphicFramePr/>
          <p:nvPr/>
        </p:nvGraphicFramePr>
        <p:xfrm>
          <a:off x="251520" y="764704"/>
          <a:ext cx="835292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6084" name="TextBox 8"/>
          <p:cNvSpPr txBox="1">
            <a:spLocks noChangeArrowheads="1"/>
          </p:cNvSpPr>
          <p:nvPr/>
        </p:nvSpPr>
        <p:spPr bwMode="auto">
          <a:xfrm>
            <a:off x="179388" y="5407025"/>
            <a:ext cx="86407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ru-RU" sz="1200">
                <a:solidFill>
                  <a:schemeClr val="tx2"/>
                </a:solidFill>
              </a:rPr>
              <a:t>Идентифицируются как вредные факторы только на рабочих местах при добыче, обогащении, химическом синтезе, использовании в технологическом процессе и/или химическом анализе химических веществ и смесей, выделении химических веществ в ходе технологического процесса, а также при производстве некоторых веществ биологической природы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792162"/>
          </a:xfrm>
        </p:spPr>
        <p:txBody>
          <a:bodyPr/>
          <a:lstStyle/>
          <a:p>
            <a:pPr eaLnBrk="1" hangingPunct="1"/>
            <a:r>
              <a:rPr lang="ru-RU" sz="1800" b="1" smtClean="0">
                <a:solidFill>
                  <a:schemeClr val="tx2"/>
                </a:solidFill>
                <a:latin typeface="Helios"/>
              </a:rPr>
              <a:t>КЛАССИФИКАТОР ВРЕДНЫХ И (ИЛИ) ОПАСНЫХ ФАКТОРОВ ПРОИЗВОДСТВЕННОЙ СРЕДЫ И ТРУДОВОГО ПРОЦЕССА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251520" y="1052736"/>
          <a:ext cx="86409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7108" name="TextBox 8"/>
          <p:cNvSpPr txBox="1">
            <a:spLocks noChangeArrowheads="1"/>
          </p:cNvSpPr>
          <p:nvPr/>
        </p:nvSpPr>
        <p:spPr bwMode="auto">
          <a:xfrm>
            <a:off x="395288" y="5324475"/>
            <a:ext cx="417671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ru-RU" sz="1100">
                <a:solidFill>
                  <a:schemeClr val="tx2"/>
                </a:solidFill>
              </a:rPr>
              <a:t>* Идентифицируются как вредные факторы только на рабочих местах, на которых осуществляется   производство бактериальных препаратов, изучение и анализ патогенных микроорганизмов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Стрелка вправо 40"/>
          <p:cNvSpPr/>
          <p:nvPr/>
        </p:nvSpPr>
        <p:spPr>
          <a:xfrm>
            <a:off x="1547813" y="549275"/>
            <a:ext cx="3311525" cy="1223963"/>
          </a:xfrm>
          <a:prstGeom prst="rightArrow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11267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817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3B4E7A3D-9C3C-4911-982A-F603E19C0F52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4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11268" name="Заголовок 1"/>
          <p:cNvSpPr>
            <a:spLocks/>
          </p:cNvSpPr>
          <p:nvPr/>
        </p:nvSpPr>
        <p:spPr bwMode="auto">
          <a:xfrm>
            <a:off x="179388" y="115888"/>
            <a:ext cx="8856662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1600" b="1">
                <a:solidFill>
                  <a:srgbClr val="1F497D"/>
                </a:solidFill>
                <a:latin typeface="Helios"/>
              </a:rPr>
              <a:t>ПРЕДПОСЫЛКИ РЕФОРМИРОВАНИЯ СИСТЕМЫ ОЦЕНКИ УСЛОВИЙ ТРУДА </a:t>
            </a:r>
          </a:p>
        </p:txBody>
      </p:sp>
      <p:sp>
        <p:nvSpPr>
          <p:cNvPr id="11269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1271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4" descr="http://www.dzr.by/wp-content/uploads/2011/08/dubrovno_ohrana-trud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789363"/>
            <a:ext cx="19907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4" descr="http://www.dzr.by/wp-content/uploads/2011/08/dubrovno_ohrana-trud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981075"/>
            <a:ext cx="25558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4" descr="http://www.dzr.by/wp-content/uploads/2011/08/dubrovno_ohrana-trud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487613"/>
            <a:ext cx="2230438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Нашивка 28"/>
          <p:cNvSpPr/>
          <p:nvPr/>
        </p:nvSpPr>
        <p:spPr>
          <a:xfrm rot="16200000">
            <a:off x="1223962" y="368301"/>
            <a:ext cx="360363" cy="576262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11276" name="Прямоугольник 29"/>
          <p:cNvSpPr>
            <a:spLocks noChangeArrowheads="1"/>
          </p:cNvSpPr>
          <p:nvPr/>
        </p:nvSpPr>
        <p:spPr bwMode="auto">
          <a:xfrm>
            <a:off x="900113" y="908050"/>
            <a:ext cx="11509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1F497D"/>
                </a:solidFill>
                <a:latin typeface="Helios"/>
              </a:rPr>
              <a:t>2012 г.</a:t>
            </a:r>
          </a:p>
        </p:txBody>
      </p:sp>
      <p:sp>
        <p:nvSpPr>
          <p:cNvPr id="11277" name="Прямоугольник 31"/>
          <p:cNvSpPr>
            <a:spLocks noChangeArrowheads="1"/>
          </p:cNvSpPr>
          <p:nvPr/>
        </p:nvSpPr>
        <p:spPr bwMode="auto">
          <a:xfrm>
            <a:off x="827088" y="2298700"/>
            <a:ext cx="12239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1F497D"/>
                </a:solidFill>
                <a:latin typeface="Helios"/>
              </a:rPr>
              <a:t>2011 г.</a:t>
            </a:r>
          </a:p>
        </p:txBody>
      </p:sp>
      <p:sp>
        <p:nvSpPr>
          <p:cNvPr id="11278" name="Прямоугольник 35"/>
          <p:cNvSpPr>
            <a:spLocks noChangeArrowheads="1"/>
          </p:cNvSpPr>
          <p:nvPr/>
        </p:nvSpPr>
        <p:spPr bwMode="auto">
          <a:xfrm>
            <a:off x="971550" y="3738563"/>
            <a:ext cx="10080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1F497D"/>
                </a:solidFill>
                <a:latin typeface="Helios"/>
              </a:rPr>
              <a:t>2010 г.</a:t>
            </a:r>
          </a:p>
        </p:txBody>
      </p:sp>
      <p:sp>
        <p:nvSpPr>
          <p:cNvPr id="11279" name="Прямоугольник 36"/>
          <p:cNvSpPr>
            <a:spLocks noChangeArrowheads="1"/>
          </p:cNvSpPr>
          <p:nvPr/>
        </p:nvSpPr>
        <p:spPr bwMode="auto">
          <a:xfrm>
            <a:off x="250825" y="4005263"/>
            <a:ext cx="1566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53735"/>
                </a:solidFill>
                <a:latin typeface="Helios"/>
              </a:rPr>
              <a:t>29 %</a:t>
            </a:r>
          </a:p>
        </p:txBody>
      </p:sp>
      <p:sp>
        <p:nvSpPr>
          <p:cNvPr id="11280" name="Прямоугольник 37"/>
          <p:cNvSpPr>
            <a:spLocks noChangeArrowheads="1"/>
          </p:cNvSpPr>
          <p:nvPr/>
        </p:nvSpPr>
        <p:spPr bwMode="auto">
          <a:xfrm>
            <a:off x="395288" y="2565400"/>
            <a:ext cx="1565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53735"/>
                </a:solidFill>
                <a:latin typeface="Helios"/>
              </a:rPr>
              <a:t>30,5 %</a:t>
            </a:r>
          </a:p>
        </p:txBody>
      </p:sp>
      <p:sp>
        <p:nvSpPr>
          <p:cNvPr id="11281" name="Прямоугольник 38"/>
          <p:cNvSpPr>
            <a:spLocks noChangeArrowheads="1"/>
          </p:cNvSpPr>
          <p:nvPr/>
        </p:nvSpPr>
        <p:spPr bwMode="auto">
          <a:xfrm>
            <a:off x="395288" y="1341438"/>
            <a:ext cx="1565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53735"/>
                </a:solidFill>
                <a:latin typeface="Helios"/>
              </a:rPr>
              <a:t>31,8 %</a:t>
            </a:r>
          </a:p>
        </p:txBody>
      </p:sp>
      <p:sp>
        <p:nvSpPr>
          <p:cNvPr id="11282" name="Заголовок 1"/>
          <p:cNvSpPr>
            <a:spLocks/>
          </p:cNvSpPr>
          <p:nvPr/>
        </p:nvSpPr>
        <p:spPr bwMode="auto">
          <a:xfrm rot="-5400000">
            <a:off x="-2304256" y="3248819"/>
            <a:ext cx="54721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1200" b="1">
                <a:solidFill>
                  <a:srgbClr val="1F497D"/>
                </a:solidFill>
                <a:latin typeface="Helios"/>
              </a:rPr>
              <a:t>ЧИСЛЕННОСТЬ РАБОТНИКОВ, ЗАНЯТЫХ ВО ВРЕДНЫХ (ОПАСНЫХ) УСЛОВИЯХ ТРУДА В БАЗОВЫХ ОТРАСЛЯХ ЭКОНОМИКИ</a:t>
            </a:r>
          </a:p>
        </p:txBody>
      </p:sp>
      <p:sp>
        <p:nvSpPr>
          <p:cNvPr id="11283" name="Rectangle 20"/>
          <p:cNvSpPr>
            <a:spLocks noChangeArrowheads="1"/>
          </p:cNvSpPr>
          <p:nvPr/>
        </p:nvSpPr>
        <p:spPr bwMode="auto">
          <a:xfrm>
            <a:off x="4859338" y="1341438"/>
            <a:ext cx="3602037" cy="10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ru-RU" sz="1200">
                <a:solidFill>
                  <a:srgbClr val="1F497D"/>
                </a:solidFill>
                <a:latin typeface="Calibri" pitchFamily="34" charset="0"/>
              </a:rPr>
              <a:t>ОБРАБАТЫВАЮЩИЕ ПРОИЗВОДСТВА – </a:t>
            </a:r>
            <a:r>
              <a:rPr lang="ru-RU" sz="1600" b="1">
                <a:solidFill>
                  <a:srgbClr val="1F497D"/>
                </a:solidFill>
                <a:latin typeface="Calibri" pitchFamily="34" charset="0"/>
              </a:rPr>
              <a:t>33,4 %</a:t>
            </a:r>
          </a:p>
          <a:p>
            <a:pPr eaLnBrk="0" hangingPunct="0"/>
            <a:r>
              <a:rPr lang="ru-RU" sz="1200">
                <a:solidFill>
                  <a:srgbClr val="1F497D"/>
                </a:solidFill>
                <a:latin typeface="Calibri" pitchFamily="34" charset="0"/>
              </a:rPr>
              <a:t>НА ТРАНСПОРТЕ – </a:t>
            </a:r>
            <a:r>
              <a:rPr lang="ru-RU" sz="1600" b="1">
                <a:solidFill>
                  <a:srgbClr val="1F497D"/>
                </a:solidFill>
                <a:latin typeface="Calibri" pitchFamily="34" charset="0"/>
              </a:rPr>
              <a:t>35,1 %</a:t>
            </a:r>
          </a:p>
          <a:p>
            <a:pPr eaLnBrk="0" hangingPunct="0"/>
            <a:r>
              <a:rPr lang="ru-RU" sz="1200">
                <a:solidFill>
                  <a:srgbClr val="1F497D"/>
                </a:solidFill>
                <a:latin typeface="Calibri" pitchFamily="34" charset="0"/>
              </a:rPr>
              <a:t>ДОБЫЧА ПОЛЕЗНЫХ ИСКОПАЕМЫХ – </a:t>
            </a:r>
            <a:r>
              <a:rPr lang="ru-RU" sz="1600" b="1">
                <a:solidFill>
                  <a:srgbClr val="1F497D"/>
                </a:solidFill>
                <a:latin typeface="Calibri" pitchFamily="34" charset="0"/>
              </a:rPr>
              <a:t>46,2 %</a:t>
            </a:r>
            <a:r>
              <a:rPr lang="ru-RU" sz="1200">
                <a:solidFill>
                  <a:srgbClr val="1F497D"/>
                </a:solidFill>
                <a:latin typeface="Calibri" pitchFamily="34" charset="0"/>
              </a:rPr>
              <a:t> </a:t>
            </a:r>
          </a:p>
          <a:p>
            <a:pPr eaLnBrk="0" hangingPunct="0"/>
            <a:r>
              <a:rPr lang="ru-RU" sz="1400">
                <a:solidFill>
                  <a:srgbClr val="1F497D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1284" name="Заголовок 1"/>
          <p:cNvSpPr>
            <a:spLocks/>
          </p:cNvSpPr>
          <p:nvPr/>
        </p:nvSpPr>
        <p:spPr bwMode="auto">
          <a:xfrm>
            <a:off x="3852863" y="3286125"/>
            <a:ext cx="5040312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/>
            <a:r>
              <a:rPr lang="ru-RU" sz="2400">
                <a:solidFill>
                  <a:srgbClr val="1F497D"/>
                </a:solidFill>
                <a:latin typeface="Helios"/>
              </a:rPr>
              <a:t>В ЭКОНОМИКЕ РОССИИ –</a:t>
            </a:r>
          </a:p>
          <a:p>
            <a:pPr algn="r"/>
            <a:r>
              <a:rPr lang="ru-RU" sz="3200" b="1">
                <a:solidFill>
                  <a:srgbClr val="953735"/>
                </a:solidFill>
                <a:latin typeface="Helios"/>
              </a:rPr>
              <a:t>48,7</a:t>
            </a:r>
            <a:r>
              <a:rPr lang="ru-RU" sz="3200" b="1">
                <a:solidFill>
                  <a:srgbClr val="1F497D"/>
                </a:solidFill>
                <a:latin typeface="Helios"/>
              </a:rPr>
              <a:t> МЛН. </a:t>
            </a:r>
            <a:r>
              <a:rPr lang="ru-RU" sz="2400">
                <a:solidFill>
                  <a:srgbClr val="1F497D"/>
                </a:solidFill>
                <a:latin typeface="Helios"/>
              </a:rPr>
              <a:t>РАБОЧИХ МЕСТ, </a:t>
            </a:r>
            <a:endParaRPr lang="ru-RU" sz="3200">
              <a:solidFill>
                <a:srgbClr val="1F497D"/>
              </a:solidFill>
              <a:latin typeface="Helios"/>
            </a:endParaRPr>
          </a:p>
          <a:p>
            <a:pPr algn="r"/>
            <a:r>
              <a:rPr lang="ru-RU" sz="2400">
                <a:solidFill>
                  <a:srgbClr val="1F497D"/>
                </a:solidFill>
                <a:latin typeface="Helios"/>
              </a:rPr>
              <a:t>НА КОТОРЫХ ЗАНЯТО </a:t>
            </a:r>
          </a:p>
          <a:p>
            <a:pPr algn="r"/>
            <a:r>
              <a:rPr lang="ru-RU" sz="3200" b="1">
                <a:solidFill>
                  <a:srgbClr val="953735"/>
                </a:solidFill>
                <a:latin typeface="Helios"/>
              </a:rPr>
              <a:t>71,7</a:t>
            </a:r>
            <a:r>
              <a:rPr lang="ru-RU" sz="3200" b="1">
                <a:solidFill>
                  <a:srgbClr val="1F497D"/>
                </a:solidFill>
                <a:latin typeface="Helios"/>
              </a:rPr>
              <a:t> МЛН. </a:t>
            </a:r>
            <a:r>
              <a:rPr lang="ru-RU" sz="2400">
                <a:solidFill>
                  <a:srgbClr val="1F497D"/>
                </a:solidFill>
                <a:latin typeface="Helios"/>
              </a:rPr>
              <a:t>РАБОТНИКОВ</a:t>
            </a:r>
            <a:endParaRPr lang="ru-RU" sz="2800">
              <a:solidFill>
                <a:srgbClr val="1F497D"/>
              </a:solidFill>
              <a:latin typeface="Helios"/>
            </a:endParaRPr>
          </a:p>
        </p:txBody>
      </p:sp>
      <p:sp>
        <p:nvSpPr>
          <p:cNvPr id="11285" name="Прямоугольник 35"/>
          <p:cNvSpPr>
            <a:spLocks noChangeArrowheads="1"/>
          </p:cNvSpPr>
          <p:nvPr/>
        </p:nvSpPr>
        <p:spPr bwMode="auto">
          <a:xfrm>
            <a:off x="827088" y="4746625"/>
            <a:ext cx="13509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1F497D"/>
                </a:solidFill>
                <a:latin typeface="Helios"/>
              </a:rPr>
              <a:t>2009 г.</a:t>
            </a:r>
          </a:p>
        </p:txBody>
      </p:sp>
      <p:sp>
        <p:nvSpPr>
          <p:cNvPr id="11286" name="Прямоугольник 35"/>
          <p:cNvSpPr>
            <a:spLocks noChangeArrowheads="1"/>
          </p:cNvSpPr>
          <p:nvPr/>
        </p:nvSpPr>
        <p:spPr bwMode="auto">
          <a:xfrm>
            <a:off x="900113" y="5611813"/>
            <a:ext cx="11509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1F497D"/>
                </a:solidFill>
                <a:latin typeface="Helios"/>
              </a:rPr>
              <a:t>2008 г.</a:t>
            </a:r>
          </a:p>
        </p:txBody>
      </p:sp>
      <p:sp>
        <p:nvSpPr>
          <p:cNvPr id="11287" name="Прямоугольник 27"/>
          <p:cNvSpPr>
            <a:spLocks noChangeArrowheads="1"/>
          </p:cNvSpPr>
          <p:nvPr/>
        </p:nvSpPr>
        <p:spPr bwMode="auto">
          <a:xfrm>
            <a:off x="395288" y="5013325"/>
            <a:ext cx="1566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53735"/>
                </a:solidFill>
                <a:latin typeface="Helios"/>
              </a:rPr>
              <a:t>27,5 %</a:t>
            </a:r>
          </a:p>
        </p:txBody>
      </p:sp>
      <p:sp>
        <p:nvSpPr>
          <p:cNvPr id="11288" name="Прямоугольник 29"/>
          <p:cNvSpPr>
            <a:spLocks noChangeArrowheads="1"/>
          </p:cNvSpPr>
          <p:nvPr/>
        </p:nvSpPr>
        <p:spPr bwMode="auto">
          <a:xfrm>
            <a:off x="468313" y="5876925"/>
            <a:ext cx="1566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953735"/>
                </a:solidFill>
                <a:latin typeface="Helios"/>
              </a:rPr>
              <a:t>26,2 %</a:t>
            </a:r>
          </a:p>
        </p:txBody>
      </p:sp>
      <p:pic>
        <p:nvPicPr>
          <p:cNvPr id="11289" name="Picture 4" descr="http://www.dzr.by/wp-content/uploads/2011/08/dubrovno_ohrana-trud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797425"/>
            <a:ext cx="158432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0" name="Picture 4" descr="http://www.dzr.by/wp-content/uploads/2011/08/dubrovno_ohrana-trud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5805488"/>
            <a:ext cx="13271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1079500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chemeClr val="tx2"/>
                </a:solidFill>
                <a:latin typeface="Helios"/>
              </a:rPr>
              <a:t>КЛАССИФИКАТОР ВРЕДНЫХ И (ИЛИ) ОПАСНЫХ ФАКТОРОВ ПРОИЗВОДСТВЕННОЙ СРЕДЫ И ТРУДОВОГО ПРОЦЕССА</a:t>
            </a:r>
          </a:p>
        </p:txBody>
      </p:sp>
      <p:graphicFrame>
        <p:nvGraphicFramePr>
          <p:cNvPr id="9" name="Схема 8"/>
          <p:cNvGraphicFramePr/>
          <p:nvPr/>
        </p:nvGraphicFramePr>
        <p:xfrm>
          <a:off x="1475656" y="1397000"/>
          <a:ext cx="729647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0825" y="1989138"/>
            <a:ext cx="338455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200" dirty="0">
                <a:solidFill>
                  <a:schemeClr val="tx2"/>
                </a:solidFill>
                <a:latin typeface="+mj-lt"/>
              </a:rPr>
              <a:t>Идентифицируются как вредные факторы только на рабочих местах, на которых работниками осуществляется    выполнение обусловленных технологическим процессом (трудовой функцией) работ по поднятию и переноске грузов вручную, работ в вынужденной позе или позе стоя, при перемещении в пространстве более 5 км за смену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07375" cy="1079500"/>
          </a:xfrm>
        </p:spPr>
        <p:txBody>
          <a:bodyPr/>
          <a:lstStyle/>
          <a:p>
            <a:pPr eaLnBrk="1" hangingPunct="1"/>
            <a:r>
              <a:rPr lang="ru-RU" sz="1800" b="1" smtClean="0">
                <a:solidFill>
                  <a:schemeClr val="tx2"/>
                </a:solidFill>
                <a:latin typeface="Helios"/>
              </a:rPr>
              <a:t>КЛАССИФИКАТОР ВРЕДНЫХ И (ИЛИ) ОПАСНЫХ ФАКТОРОВ ПРОИЗВОДСТВЕННОЙ СРЕДЫ И ТРУДОВОГО ПРОЦЕССА</a:t>
            </a:r>
          </a:p>
        </p:txBody>
      </p:sp>
      <p:graphicFrame>
        <p:nvGraphicFramePr>
          <p:cNvPr id="9" name="Схема 8"/>
          <p:cNvGraphicFramePr/>
          <p:nvPr/>
        </p:nvGraphicFramePr>
        <p:xfrm>
          <a:off x="1331640" y="1340768"/>
          <a:ext cx="729647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7950" y="1916113"/>
            <a:ext cx="3529013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400" dirty="0">
                <a:solidFill>
                  <a:schemeClr val="tx2"/>
                </a:solidFill>
                <a:latin typeface="+mj-lt"/>
              </a:rPr>
              <a:t>*Идентифицируются как вредные факторы при выполнении работ по диспетчеризации производственных процессов, управлению транспортными средствами, производственных процессов конвейерного типа, на рабочих местах операторов технологического (производственного) оборудования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5048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cap="all" dirty="0" smtClean="0">
                <a:solidFill>
                  <a:schemeClr val="tx2"/>
                </a:solidFill>
                <a:latin typeface="Helios"/>
              </a:rPr>
              <a:t>РЕЗУЛЬТАТЫ СПЕЦИАЛЬНОЙ ОЦЕНКИ УСЛОВИЙ ТРУДА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288" y="1125538"/>
            <a:ext cx="8569325" cy="30956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сведения об организации, проводящей специальную оценку условий труда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перечень рабочих мест, на которых проводилась специальная оценка условий труда, с указанием идентифицированных вредных (опасных) факторов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карты специальной оценки условий труда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протоколы исследований и измерений идентифицированных вредных (опасных) факторов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протоколы оценки эффективности средств индивидуальной защиты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протокол комиссии, содержащий решение  о  невозможности проведения исследований (испытаний) и измерений  идентифицированных  вредных (опасных) факторов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сводную ведомость результатов специальной оценки условий труда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chemeClr val="tx2"/>
                </a:solidFill>
              </a:rPr>
              <a:t>перечень рекомендуемых мероприятий по улучшению условий труда</a:t>
            </a:r>
          </a:p>
          <a:p>
            <a:pPr marL="342900" indent="-342900">
              <a:buFontTx/>
              <a:buAutoNum type="arabicParenR"/>
              <a:defRPr/>
            </a:pPr>
            <a:r>
              <a:rPr lang="ru-RU" sz="1400" dirty="0">
                <a:solidFill>
                  <a:srgbClr val="23538D"/>
                </a:solidFill>
              </a:rPr>
              <a:t>заключения эксперта организации, проводящей специальную оценку условий труда</a:t>
            </a:r>
          </a:p>
        </p:txBody>
      </p:sp>
      <p:sp>
        <p:nvSpPr>
          <p:cNvPr id="21" name="Выноска со стрелкой вниз 20"/>
          <p:cNvSpPr/>
          <p:nvPr/>
        </p:nvSpPr>
        <p:spPr>
          <a:xfrm>
            <a:off x="684213" y="692150"/>
            <a:ext cx="7920037" cy="720725"/>
          </a:xfrm>
          <a:prstGeom prst="downArrowCallou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</a:rPr>
              <a:t>Отчет по результатам специальной оценки условий труда включает</a:t>
            </a: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684213" y="3933825"/>
            <a:ext cx="7920037" cy="863600"/>
          </a:xfrm>
          <a:prstGeom prst="upArrowCallout">
            <a:avLst>
              <a:gd name="adj1" fmla="val 23004"/>
              <a:gd name="adj2" fmla="val 25000"/>
              <a:gd name="adj3" fmla="val 25000"/>
              <a:gd name="adj4" fmla="val 6497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</a:rPr>
              <a:t>Отчет подписывается всеми членами комиссии и утверждается председателем комиссии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84213" y="5157788"/>
            <a:ext cx="7991475" cy="863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rgbClr val="23538D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3B1165"/>
                </a:solidFill>
              </a:rPr>
              <a:t>Работодатель организует ознакомление работника с результатами специальной оценки условий труда на его рабочем месте под роспись в срок не позднее тридцати календарных дней с момента утверждения отчета комиссии, не считая периода временной нетрудоспособности работника, нахождения его в отпуске, на </a:t>
            </a:r>
            <a:r>
              <a:rPr lang="ru-RU" sz="1400" dirty="0" err="1">
                <a:solidFill>
                  <a:srgbClr val="3B1165"/>
                </a:solidFill>
              </a:rPr>
              <a:t>междувахтовом</a:t>
            </a:r>
            <a:r>
              <a:rPr lang="ru-RU" sz="1400" dirty="0">
                <a:solidFill>
                  <a:srgbClr val="3B1165"/>
                </a:solidFill>
              </a:rPr>
              <a:t> отдыхе или в командировке.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863600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chemeClr val="tx2"/>
                </a:solidFill>
                <a:latin typeface="Helios"/>
              </a:rPr>
              <a:t>ИСПОЛЬЗОВАНИЕ РЕЗУЛЬТАТОВ СПЕЦИАЛЬНОЙ ОЦЕНКИ УСЛОВИЙ ТРУДА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287016" y="1124744"/>
          <a:ext cx="831743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4" descr="http://www.restate.ru/materials/attachment/bc940a0a7c9408e8d9ae791c340fef8d526847cc/%D0%A1%D0%A0%D0%9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412875"/>
            <a:ext cx="6492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7" name="Picture 2" descr="http://www.prohandmade.ru/wp-content/uploads/2012/01/422444a993249069c6858c5b538624d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196975"/>
            <a:ext cx="863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Заголовок 1"/>
          <p:cNvSpPr>
            <a:spLocks/>
          </p:cNvSpPr>
          <p:nvPr/>
        </p:nvSpPr>
        <p:spPr bwMode="auto">
          <a:xfrm>
            <a:off x="179388" y="187325"/>
            <a:ext cx="885666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000" b="1">
                <a:solidFill>
                  <a:schemeClr val="tx2"/>
                </a:solidFill>
                <a:latin typeface="Helios"/>
              </a:rPr>
              <a:t>ДОПУСК НА РЫНОК УСЛУГ В ОБЛАСТИ СПЕЦИАЛЬНОЙ ОЦЕНКИ УСЛОВИЙ ТРУДА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339975" y="836613"/>
            <a:ext cx="4321175" cy="936625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71550" y="2205038"/>
            <a:ext cx="2952750" cy="6477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19700" y="2205038"/>
            <a:ext cx="2736850" cy="6477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42988" y="3429000"/>
            <a:ext cx="2881312" cy="5762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19700" y="3429000"/>
            <a:ext cx="2808288" cy="5048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2843213" y="836613"/>
            <a:ext cx="35290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ОРГАНИЗАЦИИ, ПРОВОДЯЩИЕ СПЕЦИАЛЬНУЮ ОЦЕНКУ УСЛОВИЙ ТРУДА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932363" y="4652963"/>
            <a:ext cx="3313112" cy="7921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1187450" y="2205038"/>
            <a:ext cx="25923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ИСПЫТАТЕЛЬНЫЕ ЛАБОРАТОРИИ</a:t>
            </a: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5364163" y="2349500"/>
            <a:ext cx="2447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ЭКСПЕРТЫ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1187450" y="3500438"/>
            <a:ext cx="2592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Аккредитация</a:t>
            </a:r>
          </a:p>
        </p:txBody>
      </p:sp>
      <p:sp>
        <p:nvSpPr>
          <p:cNvPr id="22" name="TextBox 13"/>
          <p:cNvSpPr txBox="1">
            <a:spLocks noChangeArrowheads="1"/>
          </p:cNvSpPr>
          <p:nvPr/>
        </p:nvSpPr>
        <p:spPr bwMode="auto">
          <a:xfrm>
            <a:off x="5435600" y="3500438"/>
            <a:ext cx="2305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/>
                </a:solidFill>
                <a:latin typeface="+mn-lt"/>
                <a:cs typeface="Times New Roman" pitchFamily="18" charset="0"/>
              </a:rPr>
              <a:t>Сертификация</a:t>
            </a:r>
          </a:p>
        </p:txBody>
      </p:sp>
      <p:cxnSp>
        <p:nvCxnSpPr>
          <p:cNvPr id="29" name="Прямая со стрелкой 28"/>
          <p:cNvCxnSpPr>
            <a:stCxn id="16" idx="2"/>
            <a:endCxn id="11" idx="3"/>
          </p:cNvCxnSpPr>
          <p:nvPr/>
        </p:nvCxnSpPr>
        <p:spPr>
          <a:xfrm flipH="1">
            <a:off x="3924300" y="1760538"/>
            <a:ext cx="684213" cy="768350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6" idx="2"/>
            <a:endCxn id="13" idx="1"/>
          </p:cNvCxnSpPr>
          <p:nvPr/>
        </p:nvCxnSpPr>
        <p:spPr>
          <a:xfrm>
            <a:off x="4608513" y="1760538"/>
            <a:ext cx="611187" cy="768350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9" idx="2"/>
            <a:endCxn id="14" idx="0"/>
          </p:cNvCxnSpPr>
          <p:nvPr/>
        </p:nvCxnSpPr>
        <p:spPr>
          <a:xfrm>
            <a:off x="2484438" y="2851150"/>
            <a:ext cx="0" cy="577850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2243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724400"/>
            <a:ext cx="25923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Скругленный прямоугольник 37"/>
          <p:cNvSpPr/>
          <p:nvPr/>
        </p:nvSpPr>
        <p:spPr>
          <a:xfrm>
            <a:off x="971550" y="4652963"/>
            <a:ext cx="3095625" cy="647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2245" name="Прямоугольник 38"/>
          <p:cNvSpPr>
            <a:spLocks noChangeArrowheads="1"/>
          </p:cNvSpPr>
          <p:nvPr/>
        </p:nvSpPr>
        <p:spPr bwMode="auto">
          <a:xfrm>
            <a:off x="1258888" y="4652963"/>
            <a:ext cx="242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solidFill>
                  <a:schemeClr val="tx2"/>
                </a:solidFill>
                <a:cs typeface="Times New Roman" pitchFamily="18" charset="0"/>
              </a:rPr>
              <a:t>Федеральная служба </a:t>
            </a:r>
          </a:p>
          <a:p>
            <a:pPr algn="ctr"/>
            <a:r>
              <a:rPr lang="ru-RU" sz="1600" b="1">
                <a:solidFill>
                  <a:schemeClr val="tx2"/>
                </a:solidFill>
                <a:cs typeface="Times New Roman" pitchFamily="18" charset="0"/>
              </a:rPr>
              <a:t>по аккредитации 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3348038" y="5661025"/>
            <a:ext cx="4537075" cy="7921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2247" name="TextBox 39"/>
          <p:cNvSpPr txBox="1">
            <a:spLocks noChangeArrowheads="1"/>
          </p:cNvSpPr>
          <p:nvPr/>
        </p:nvSpPr>
        <p:spPr bwMode="auto">
          <a:xfrm>
            <a:off x="3635375" y="5805488"/>
            <a:ext cx="4070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chemeClr val="tx2"/>
                </a:solidFill>
                <a:cs typeface="Times New Roman" pitchFamily="18" charset="0"/>
              </a:rPr>
              <a:t>РЕЕСТР ОРГАНИЗАЦИЙ, ПРОВОДЯЩИХ </a:t>
            </a:r>
          </a:p>
          <a:p>
            <a:pPr algn="ctr" eaLnBrk="1" hangingPunct="1"/>
            <a:r>
              <a:rPr lang="ru-RU" sz="1400" b="1">
                <a:solidFill>
                  <a:schemeClr val="tx2"/>
                </a:solidFill>
                <a:cs typeface="Times New Roman" pitchFamily="18" charset="0"/>
              </a:rPr>
              <a:t>СПЕЦИАЛЬНУЮ ОЦЕНКУ УСЛОВИЙ ТРУДА </a:t>
            </a:r>
          </a:p>
        </p:txBody>
      </p:sp>
      <p:cxnSp>
        <p:nvCxnSpPr>
          <p:cNvPr id="41" name="Прямая со стрелкой 40"/>
          <p:cNvCxnSpPr>
            <a:stCxn id="38" idx="3"/>
            <a:endCxn id="17" idx="1"/>
          </p:cNvCxnSpPr>
          <p:nvPr/>
        </p:nvCxnSpPr>
        <p:spPr>
          <a:xfrm>
            <a:off x="4067175" y="4976813"/>
            <a:ext cx="865188" cy="73025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17" idx="2"/>
            <a:endCxn id="37" idx="0"/>
          </p:cNvCxnSpPr>
          <p:nvPr/>
        </p:nvCxnSpPr>
        <p:spPr>
          <a:xfrm flipH="1">
            <a:off x="5616575" y="5445125"/>
            <a:ext cx="973138" cy="215900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2484438" y="4005263"/>
            <a:ext cx="0" cy="577850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6659563" y="2852738"/>
            <a:ext cx="0" cy="577850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659563" y="4076700"/>
            <a:ext cx="0" cy="577850"/>
          </a:xfrm>
          <a:prstGeom prst="straightConnector1">
            <a:avLst/>
          </a:prstGeom>
          <a:ln w="15875" cmpd="sng">
            <a:solidFill>
              <a:schemeClr val="tx2"/>
            </a:solidFill>
            <a:prstDash val="soli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954087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chemeClr val="tx2"/>
                </a:solidFill>
                <a:latin typeface="Helios"/>
              </a:rPr>
              <a:t>ДОПУСК НА РЫНОК В ОБЛАСТИ СПЕЦИАЛЬНОЙ ОЦЕНКИ УСЛОВИЙ ТРУДА </a:t>
            </a: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79512" y="1268760"/>
          <a:ext cx="8784976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3252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642350" cy="792162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chemeClr val="tx2"/>
                </a:solidFill>
                <a:latin typeface="Helios"/>
              </a:rPr>
              <a:t>ТРЕБОВАНИЯ К ЭКСПЕРТАМ</a:t>
            </a:r>
          </a:p>
        </p:txBody>
      </p:sp>
      <p:graphicFrame>
        <p:nvGraphicFramePr>
          <p:cNvPr id="15" name="Содержимое 14"/>
          <p:cNvGraphicFramePr>
            <a:graphicFrameLocks noGrp="1"/>
          </p:cNvGraphicFramePr>
          <p:nvPr>
            <p:ph idx="1"/>
          </p:nvPr>
        </p:nvGraphicFramePr>
        <p:xfrm>
          <a:off x="179512" y="908720"/>
          <a:ext cx="885698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45"/>
          <p:cNvSpPr>
            <a:spLocks noChangeArrowheads="1"/>
          </p:cNvSpPr>
          <p:nvPr/>
        </p:nvSpPr>
        <p:spPr bwMode="auto">
          <a:xfrm>
            <a:off x="3708400" y="2565400"/>
            <a:ext cx="1584325" cy="1152525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55299" name="Заголовок 1"/>
          <p:cNvSpPr>
            <a:spLocks noGrp="1"/>
          </p:cNvSpPr>
          <p:nvPr>
            <p:ph type="title"/>
          </p:nvPr>
        </p:nvSpPr>
        <p:spPr>
          <a:xfrm>
            <a:off x="323850" y="188913"/>
            <a:ext cx="8229600" cy="850900"/>
          </a:xfrm>
        </p:spPr>
        <p:txBody>
          <a:bodyPr/>
          <a:lstStyle/>
          <a:p>
            <a:pPr eaLnBrk="1" hangingPunct="1">
              <a:lnSpc>
                <a:spcPct val="50000"/>
              </a:lnSpc>
            </a:pPr>
            <a:r>
              <a:rPr lang="ru-RU" sz="2000" b="1" smtClean="0">
                <a:solidFill>
                  <a:schemeClr val="tx2"/>
                </a:solidFill>
                <a:latin typeface="Helios"/>
                <a:cs typeface="Arial" pitchFamily="34" charset="0"/>
              </a:rPr>
              <a:t>АТТЕСТАЦИИ ФИЗИЧЕСКИХ ЛИЦ НА ПРАВО ВЫПОЛНЕНИЯ РАБОТ ПО СПЕЦИАЛЬНОЙ ОЦЕНКЕ УСЛОВИЙ ТРУДА</a:t>
            </a:r>
            <a:r>
              <a:rPr lang="ru-RU" smtClean="0"/>
              <a:t> </a:t>
            </a:r>
          </a:p>
        </p:txBody>
      </p:sp>
      <p:sp>
        <p:nvSpPr>
          <p:cNvPr id="55300" name="Text Box 14"/>
          <p:cNvSpPr txBox="1">
            <a:spLocks noChangeArrowheads="1"/>
          </p:cNvSpPr>
          <p:nvPr/>
        </p:nvSpPr>
        <p:spPr bwMode="auto">
          <a:xfrm>
            <a:off x="684213" y="1125538"/>
            <a:ext cx="2303462" cy="17684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Организационный механизм – аттестационные комиссии (центральная и региональные)</a:t>
            </a:r>
          </a:p>
        </p:txBody>
      </p:sp>
      <p:sp>
        <p:nvSpPr>
          <p:cNvPr id="55301" name="Text Box 15"/>
          <p:cNvSpPr txBox="1">
            <a:spLocks noChangeArrowheads="1"/>
          </p:cNvSpPr>
          <p:nvPr/>
        </p:nvSpPr>
        <p:spPr bwMode="auto">
          <a:xfrm>
            <a:off x="5940425" y="1125538"/>
            <a:ext cx="2808288" cy="1768475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Форма аттестации – тестирование и собеседование. Предмет аттестации – направления деятельности эксперта.</a:t>
            </a:r>
          </a:p>
        </p:txBody>
      </p:sp>
      <p:sp>
        <p:nvSpPr>
          <p:cNvPr id="55302" name="Text Box 16"/>
          <p:cNvSpPr txBox="1">
            <a:spLocks noChangeArrowheads="1"/>
          </p:cNvSpPr>
          <p:nvPr/>
        </p:nvSpPr>
        <p:spPr bwMode="auto">
          <a:xfrm>
            <a:off x="5940425" y="3068638"/>
            <a:ext cx="2808288" cy="94456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Периодичность подтверждения сертификата – 5 лет</a:t>
            </a:r>
          </a:p>
        </p:txBody>
      </p:sp>
      <p:sp>
        <p:nvSpPr>
          <p:cNvPr id="55303" name="Text Box 17"/>
          <p:cNvSpPr txBox="1">
            <a:spLocks noChangeArrowheads="1"/>
          </p:cNvSpPr>
          <p:nvPr/>
        </p:nvSpPr>
        <p:spPr bwMode="auto">
          <a:xfrm>
            <a:off x="5940425" y="4221163"/>
            <a:ext cx="2808288" cy="94456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Основания для аннулирования сертификата эксперта</a:t>
            </a:r>
          </a:p>
        </p:txBody>
      </p:sp>
      <p:sp>
        <p:nvSpPr>
          <p:cNvPr id="55304" name="Text Box 18"/>
          <p:cNvSpPr txBox="1">
            <a:spLocks noChangeArrowheads="1"/>
          </p:cNvSpPr>
          <p:nvPr/>
        </p:nvSpPr>
        <p:spPr bwMode="auto">
          <a:xfrm>
            <a:off x="684213" y="4221163"/>
            <a:ext cx="2303462" cy="94456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>
                <a:solidFill>
                  <a:schemeClr val="tx2"/>
                </a:solidFill>
              </a:rPr>
              <a:t>Реестр экспертов</a:t>
            </a:r>
          </a:p>
          <a:p>
            <a:pPr algn="ctr" eaLnBrk="1" hangingPunct="1"/>
            <a:r>
              <a:rPr lang="ru-RU">
                <a:solidFill>
                  <a:schemeClr val="tx2"/>
                </a:solidFill>
              </a:rPr>
              <a:t> </a:t>
            </a:r>
          </a:p>
          <a:p>
            <a:pPr algn="ctr" eaLnBrk="1" hangingPunct="1"/>
            <a:endParaRPr lang="ru-RU">
              <a:solidFill>
                <a:schemeClr val="tx2"/>
              </a:solidFill>
            </a:endParaRPr>
          </a:p>
        </p:txBody>
      </p:sp>
      <p:sp>
        <p:nvSpPr>
          <p:cNvPr id="55305" name="Text Box 19"/>
          <p:cNvSpPr txBox="1">
            <a:spLocks noChangeArrowheads="1"/>
          </p:cNvSpPr>
          <p:nvPr/>
        </p:nvSpPr>
        <p:spPr bwMode="auto">
          <a:xfrm>
            <a:off x="684213" y="3068638"/>
            <a:ext cx="2303462" cy="944562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>
                <a:solidFill>
                  <a:schemeClr val="tx2"/>
                </a:solidFill>
              </a:rPr>
              <a:t>Порядок проведения испытания </a:t>
            </a:r>
          </a:p>
        </p:txBody>
      </p:sp>
      <p:sp>
        <p:nvSpPr>
          <p:cNvPr id="55306" name="Заголовок 1"/>
          <p:cNvSpPr>
            <a:spLocks/>
          </p:cNvSpPr>
          <p:nvPr/>
        </p:nvSpPr>
        <p:spPr bwMode="auto">
          <a:xfrm>
            <a:off x="3419475" y="1341438"/>
            <a:ext cx="2159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ru-RU" sz="2000" b="1">
                <a:solidFill>
                  <a:schemeClr val="tx2"/>
                </a:solidFill>
                <a:latin typeface="Helios"/>
              </a:rPr>
              <a:t>АТТЕСТАЦИЯ ЭКСПЕРТОВ</a:t>
            </a:r>
            <a:endParaRPr lang="ru-RU" sz="4400">
              <a:solidFill>
                <a:schemeClr val="tx2"/>
              </a:solidFill>
              <a:latin typeface="Calibri" pitchFamily="34" charset="0"/>
            </a:endParaRPr>
          </a:p>
        </p:txBody>
      </p:sp>
      <p:cxnSp>
        <p:nvCxnSpPr>
          <p:cNvPr id="55307" name="AutoShape 22"/>
          <p:cNvCxnSpPr>
            <a:cxnSpLocks noChangeShapeType="1"/>
          </p:cNvCxnSpPr>
          <p:nvPr/>
        </p:nvCxnSpPr>
        <p:spPr bwMode="auto">
          <a:xfrm rot="5400000" flipH="1">
            <a:off x="2808288" y="2168525"/>
            <a:ext cx="935037" cy="576263"/>
          </a:xfrm>
          <a:prstGeom prst="bentConnector3">
            <a:avLst>
              <a:gd name="adj1" fmla="val 10254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08" name="AutoShape 24"/>
          <p:cNvCxnSpPr>
            <a:cxnSpLocks noChangeShapeType="1"/>
          </p:cNvCxnSpPr>
          <p:nvPr/>
        </p:nvCxnSpPr>
        <p:spPr bwMode="auto">
          <a:xfrm rot="-5400000">
            <a:off x="5220494" y="2132807"/>
            <a:ext cx="863600" cy="576262"/>
          </a:xfrm>
          <a:prstGeom prst="bentConnector3">
            <a:avLst>
              <a:gd name="adj1" fmla="val 10349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309" name="Line 25"/>
          <p:cNvSpPr>
            <a:spLocks noChangeShapeType="1"/>
          </p:cNvSpPr>
          <p:nvPr/>
        </p:nvSpPr>
        <p:spPr bwMode="auto">
          <a:xfrm>
            <a:off x="3059113" y="36449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10" name="Line 26"/>
          <p:cNvSpPr>
            <a:spLocks noChangeShapeType="1"/>
          </p:cNvSpPr>
          <p:nvPr/>
        </p:nvSpPr>
        <p:spPr bwMode="auto">
          <a:xfrm>
            <a:off x="5435600" y="35734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55311" name="AutoShape 27"/>
          <p:cNvCxnSpPr>
            <a:cxnSpLocks noChangeShapeType="1"/>
          </p:cNvCxnSpPr>
          <p:nvPr/>
        </p:nvCxnSpPr>
        <p:spPr bwMode="auto">
          <a:xfrm rot="5400000">
            <a:off x="2856706" y="4064794"/>
            <a:ext cx="909638" cy="647700"/>
          </a:xfrm>
          <a:prstGeom prst="bentConnector3">
            <a:avLst>
              <a:gd name="adj1" fmla="val 10244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12" name="AutoShape 28"/>
          <p:cNvCxnSpPr>
            <a:cxnSpLocks noChangeShapeType="1"/>
          </p:cNvCxnSpPr>
          <p:nvPr/>
        </p:nvCxnSpPr>
        <p:spPr bwMode="auto">
          <a:xfrm rot="16200000" flipH="1">
            <a:off x="5120482" y="4177506"/>
            <a:ext cx="1049338" cy="5619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53" name="Text Box 32"/>
          <p:cNvSpPr txBox="1">
            <a:spLocks noChangeArrowheads="1"/>
          </p:cNvSpPr>
          <p:nvPr/>
        </p:nvSpPr>
        <p:spPr bwMode="auto">
          <a:xfrm>
            <a:off x="3851275" y="2801938"/>
            <a:ext cx="15843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1600" b="1" dirty="0">
                <a:solidFill>
                  <a:schemeClr val="bg1"/>
                </a:solidFill>
                <a:latin typeface="+mn-lt"/>
              </a:rPr>
              <a:t>СЕРТИФИКАТ</a:t>
            </a:r>
          </a:p>
        </p:txBody>
      </p:sp>
      <p:sp>
        <p:nvSpPr>
          <p:cNvPr id="55314" name="Rectangle 33"/>
          <p:cNvSpPr>
            <a:spLocks noChangeArrowheads="1"/>
          </p:cNvSpPr>
          <p:nvPr/>
        </p:nvSpPr>
        <p:spPr bwMode="auto">
          <a:xfrm>
            <a:off x="3708400" y="4149725"/>
            <a:ext cx="1584325" cy="935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44055" name="Text Box 34"/>
          <p:cNvSpPr txBox="1">
            <a:spLocks noChangeArrowheads="1"/>
          </p:cNvSpPr>
          <p:nvPr/>
        </p:nvSpPr>
        <p:spPr bwMode="auto">
          <a:xfrm>
            <a:off x="3708400" y="4221163"/>
            <a:ext cx="158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600" b="1" dirty="0">
                <a:solidFill>
                  <a:schemeClr val="bg1"/>
                </a:solidFill>
                <a:latin typeface="+mn-lt"/>
              </a:rPr>
              <a:t>РЕЕСТР</a:t>
            </a:r>
          </a:p>
        </p:txBody>
      </p:sp>
      <p:sp>
        <p:nvSpPr>
          <p:cNvPr id="55316" name="Line 35"/>
          <p:cNvSpPr>
            <a:spLocks noChangeShapeType="1"/>
          </p:cNvSpPr>
          <p:nvPr/>
        </p:nvSpPr>
        <p:spPr bwMode="auto">
          <a:xfrm>
            <a:off x="4067175" y="4149725"/>
            <a:ext cx="0" cy="9350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17" name="Line 36"/>
          <p:cNvSpPr>
            <a:spLocks noChangeShapeType="1"/>
          </p:cNvSpPr>
          <p:nvPr/>
        </p:nvSpPr>
        <p:spPr bwMode="auto">
          <a:xfrm>
            <a:off x="3708400" y="5084763"/>
            <a:ext cx="15843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18" name="Line 37"/>
          <p:cNvSpPr>
            <a:spLocks noChangeShapeType="1"/>
          </p:cNvSpPr>
          <p:nvPr/>
        </p:nvSpPr>
        <p:spPr bwMode="auto">
          <a:xfrm>
            <a:off x="3708400" y="4652963"/>
            <a:ext cx="15843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19" name="Line 38"/>
          <p:cNvSpPr>
            <a:spLocks noChangeShapeType="1"/>
          </p:cNvSpPr>
          <p:nvPr/>
        </p:nvSpPr>
        <p:spPr bwMode="auto">
          <a:xfrm>
            <a:off x="3708400" y="4508500"/>
            <a:ext cx="15843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20" name="Line 39"/>
          <p:cNvSpPr>
            <a:spLocks noChangeShapeType="1"/>
          </p:cNvSpPr>
          <p:nvPr/>
        </p:nvSpPr>
        <p:spPr bwMode="auto">
          <a:xfrm>
            <a:off x="4356100" y="4508500"/>
            <a:ext cx="0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21" name="Line 40"/>
          <p:cNvSpPr>
            <a:spLocks noChangeShapeType="1"/>
          </p:cNvSpPr>
          <p:nvPr/>
        </p:nvSpPr>
        <p:spPr bwMode="auto">
          <a:xfrm>
            <a:off x="4716463" y="4508500"/>
            <a:ext cx="0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22" name="Line 41"/>
          <p:cNvSpPr>
            <a:spLocks noChangeShapeType="1"/>
          </p:cNvSpPr>
          <p:nvPr/>
        </p:nvSpPr>
        <p:spPr bwMode="auto">
          <a:xfrm>
            <a:off x="5003800" y="4508500"/>
            <a:ext cx="0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23" name="AutoShape 42"/>
          <p:cNvSpPr>
            <a:spLocks noChangeArrowheads="1"/>
          </p:cNvSpPr>
          <p:nvPr/>
        </p:nvSpPr>
        <p:spPr bwMode="auto">
          <a:xfrm>
            <a:off x="4932363" y="3141663"/>
            <a:ext cx="288925" cy="287337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tx2"/>
              </a:solidFill>
            </a:endParaRPr>
          </a:p>
        </p:txBody>
      </p:sp>
      <p:sp>
        <p:nvSpPr>
          <p:cNvPr id="55324" name="Line 57"/>
          <p:cNvSpPr>
            <a:spLocks noChangeShapeType="1"/>
          </p:cNvSpPr>
          <p:nvPr/>
        </p:nvSpPr>
        <p:spPr bwMode="auto">
          <a:xfrm>
            <a:off x="3708400" y="4868863"/>
            <a:ext cx="15843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25" name="AutoShape 139"/>
          <p:cNvSpPr>
            <a:spLocks noChangeArrowheads="1"/>
          </p:cNvSpPr>
          <p:nvPr/>
        </p:nvSpPr>
        <p:spPr bwMode="auto">
          <a:xfrm rot="5400000">
            <a:off x="4319588" y="2241550"/>
            <a:ext cx="360362" cy="287338"/>
          </a:xfrm>
          <a:prstGeom prst="homePlate">
            <a:avLst>
              <a:gd name="adj" fmla="val 31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55326" name="AutoShape 140"/>
          <p:cNvSpPr>
            <a:spLocks noChangeArrowheads="1"/>
          </p:cNvSpPr>
          <p:nvPr/>
        </p:nvSpPr>
        <p:spPr bwMode="auto">
          <a:xfrm rot="5400000">
            <a:off x="4319588" y="3752850"/>
            <a:ext cx="360362" cy="287338"/>
          </a:xfrm>
          <a:prstGeom prst="homePlate">
            <a:avLst>
              <a:gd name="adj" fmla="val 31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chemeClr val="tx2"/>
              </a:solidFill>
            </a:endParaRPr>
          </a:p>
        </p:txBody>
      </p:sp>
      <p:sp>
        <p:nvSpPr>
          <p:cNvPr id="55327" name="Text Box 141"/>
          <p:cNvSpPr txBox="1">
            <a:spLocks noChangeArrowheads="1"/>
          </p:cNvSpPr>
          <p:nvPr/>
        </p:nvSpPr>
        <p:spPr bwMode="auto">
          <a:xfrm>
            <a:off x="3708400" y="5186363"/>
            <a:ext cx="5040313" cy="134302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1600"/>
              <a:t> Дисквалификация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1600"/>
              <a:t> Предоставление недостоверных сведений при аттестации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1600"/>
              <a:t> Разглашение конфиденциальных сведений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/>
          </p:cNvSpPr>
          <p:nvPr/>
        </p:nvSpPr>
        <p:spPr bwMode="auto">
          <a:xfrm>
            <a:off x="250825" y="0"/>
            <a:ext cx="8642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ru-RU" sz="2000" b="1">
                <a:solidFill>
                  <a:schemeClr val="tx2"/>
                </a:solidFill>
                <a:latin typeface="Helios"/>
              </a:rPr>
              <a:t>РЕЕСТР ОРГАНИЗАЦИЙ, ОСУЩЕСТВЛЯЮЩИХ </a:t>
            </a:r>
            <a:br>
              <a:rPr lang="ru-RU" sz="2000" b="1">
                <a:solidFill>
                  <a:schemeClr val="tx2"/>
                </a:solidFill>
                <a:latin typeface="Helios"/>
              </a:rPr>
            </a:br>
            <a:r>
              <a:rPr lang="ru-RU" sz="2000" b="1">
                <a:solidFill>
                  <a:schemeClr val="tx2"/>
                </a:solidFill>
                <a:latin typeface="Helios"/>
              </a:rPr>
              <a:t>СПЕЦИАЛЬНУЮ ОЦЕНКУ УСЛОВИЙ ТРУДА</a:t>
            </a:r>
          </a:p>
        </p:txBody>
      </p:sp>
      <p:sp>
        <p:nvSpPr>
          <p:cNvPr id="56323" name="Text Box 22"/>
          <p:cNvSpPr txBox="1">
            <a:spLocks noChangeArrowheads="1"/>
          </p:cNvSpPr>
          <p:nvPr/>
        </p:nvSpPr>
        <p:spPr bwMode="auto">
          <a:xfrm>
            <a:off x="468313" y="1268413"/>
            <a:ext cx="1995487" cy="887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>
                <a:solidFill>
                  <a:schemeClr val="bg1"/>
                </a:solidFill>
              </a:rPr>
              <a:t>Заявление о включении в реестр</a:t>
            </a:r>
          </a:p>
        </p:txBody>
      </p:sp>
      <p:sp>
        <p:nvSpPr>
          <p:cNvPr id="56324" name="Text Box 22"/>
          <p:cNvSpPr txBox="1">
            <a:spLocks noChangeArrowheads="1"/>
          </p:cNvSpPr>
          <p:nvPr/>
        </p:nvSpPr>
        <p:spPr bwMode="auto">
          <a:xfrm>
            <a:off x="3492500" y="1268413"/>
            <a:ext cx="1927225" cy="887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>
                <a:solidFill>
                  <a:schemeClr val="bg1"/>
                </a:solidFill>
              </a:rPr>
              <a:t>Проверка сведений</a:t>
            </a:r>
          </a:p>
        </p:txBody>
      </p:sp>
      <p:sp>
        <p:nvSpPr>
          <p:cNvPr id="56325" name="Text Box 22"/>
          <p:cNvSpPr txBox="1">
            <a:spLocks noChangeArrowheads="1"/>
          </p:cNvSpPr>
          <p:nvPr/>
        </p:nvSpPr>
        <p:spPr bwMode="auto">
          <a:xfrm>
            <a:off x="6516688" y="1268413"/>
            <a:ext cx="1927225" cy="887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>
                <a:solidFill>
                  <a:schemeClr val="bg1"/>
                </a:solidFill>
              </a:rPr>
              <a:t>Возвращение заявления и документов </a:t>
            </a:r>
          </a:p>
        </p:txBody>
      </p:sp>
      <p:sp>
        <p:nvSpPr>
          <p:cNvPr id="56326" name="Text Box 22"/>
          <p:cNvSpPr txBox="1">
            <a:spLocks noChangeArrowheads="1"/>
          </p:cNvSpPr>
          <p:nvPr/>
        </p:nvSpPr>
        <p:spPr bwMode="auto">
          <a:xfrm>
            <a:off x="3536950" y="3148013"/>
            <a:ext cx="1927225" cy="885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>
                <a:solidFill>
                  <a:schemeClr val="bg1"/>
                </a:solidFill>
              </a:rPr>
              <a:t>Включение в Реестр </a:t>
            </a:r>
          </a:p>
        </p:txBody>
      </p:sp>
      <p:sp>
        <p:nvSpPr>
          <p:cNvPr id="56327" name="Line 33"/>
          <p:cNvSpPr>
            <a:spLocks noChangeShapeType="1"/>
          </p:cNvSpPr>
          <p:nvPr/>
        </p:nvSpPr>
        <p:spPr bwMode="auto">
          <a:xfrm>
            <a:off x="5508625" y="1773238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28" name="Line 34"/>
          <p:cNvSpPr>
            <a:spLocks noChangeShapeType="1"/>
          </p:cNvSpPr>
          <p:nvPr/>
        </p:nvSpPr>
        <p:spPr bwMode="auto">
          <a:xfrm>
            <a:off x="2411413" y="1758950"/>
            <a:ext cx="1081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29" name="Line 35"/>
          <p:cNvSpPr>
            <a:spLocks noChangeShapeType="1"/>
          </p:cNvSpPr>
          <p:nvPr/>
        </p:nvSpPr>
        <p:spPr bwMode="auto">
          <a:xfrm>
            <a:off x="4500563" y="2420938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6330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196975"/>
            <a:ext cx="5048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1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49513"/>
            <a:ext cx="503238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2" name="Text Box 39"/>
          <p:cNvSpPr txBox="1">
            <a:spLocks noChangeArrowheads="1"/>
          </p:cNvSpPr>
          <p:nvPr/>
        </p:nvSpPr>
        <p:spPr bwMode="auto">
          <a:xfrm>
            <a:off x="684213" y="4508500"/>
            <a:ext cx="3240087" cy="183197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600" b="1">
                <a:solidFill>
                  <a:schemeClr val="tx2"/>
                </a:solidFill>
              </a:rPr>
              <a:t>Приостановление деятельности</a:t>
            </a:r>
            <a:r>
              <a:rPr lang="ru-RU" sz="1600">
                <a:solidFill>
                  <a:schemeClr val="tx2"/>
                </a:solidFill>
              </a:rPr>
              <a:t>:</a:t>
            </a:r>
          </a:p>
          <a:p>
            <a:pPr eaLnBrk="1" hangingPunct="1"/>
            <a:r>
              <a:rPr lang="ru-RU" sz="1600">
                <a:solidFill>
                  <a:schemeClr val="tx2"/>
                </a:solidFill>
              </a:rPr>
              <a:t>- административное приостановление деятельности организации</a:t>
            </a:r>
          </a:p>
          <a:p>
            <a:pPr eaLnBrk="1" hangingPunct="1"/>
            <a:r>
              <a:rPr lang="ru-RU" sz="1600">
                <a:solidFill>
                  <a:schemeClr val="tx2"/>
                </a:solidFill>
              </a:rPr>
              <a:t>- приостановление деятельности лаборатории</a:t>
            </a:r>
          </a:p>
        </p:txBody>
      </p:sp>
      <p:sp>
        <p:nvSpPr>
          <p:cNvPr id="56333" name="Text Box 40"/>
          <p:cNvSpPr txBox="1">
            <a:spLocks noChangeArrowheads="1"/>
          </p:cNvSpPr>
          <p:nvPr/>
        </p:nvSpPr>
        <p:spPr bwMode="auto">
          <a:xfrm>
            <a:off x="4427538" y="4508500"/>
            <a:ext cx="4248150" cy="1570038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600" b="1">
                <a:solidFill>
                  <a:schemeClr val="tx2"/>
                </a:solidFill>
              </a:rPr>
              <a:t>Исключение из Реестра</a:t>
            </a:r>
            <a:r>
              <a:rPr lang="ru-RU" sz="1600">
                <a:solidFill>
                  <a:schemeClr val="tx2"/>
                </a:solidFill>
              </a:rPr>
              <a:t>:</a:t>
            </a:r>
          </a:p>
          <a:p>
            <a:pPr eaLnBrk="1" hangingPunct="1"/>
            <a:r>
              <a:rPr lang="ru-RU" sz="1600">
                <a:solidFill>
                  <a:schemeClr val="tx2"/>
                </a:solidFill>
              </a:rPr>
              <a:t>- прекращение деятельности организации;</a:t>
            </a:r>
          </a:p>
          <a:p>
            <a:pPr eaLnBrk="1" hangingPunct="1"/>
            <a:r>
              <a:rPr lang="ru-RU" sz="1600">
                <a:solidFill>
                  <a:schemeClr val="tx2"/>
                </a:solidFill>
              </a:rPr>
              <a:t>- прекращение срока действия аттестата аккредитации без получения нового;</a:t>
            </a:r>
          </a:p>
          <a:p>
            <a:pPr eaLnBrk="1" hangingPunct="1"/>
            <a:r>
              <a:rPr lang="ru-RU" sz="1600">
                <a:solidFill>
                  <a:schemeClr val="tx2"/>
                </a:solidFill>
              </a:rPr>
              <a:t>- прекращение срока действия, либо аннулирование сертификатов экспертов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706437"/>
          </a:xfrm>
        </p:spPr>
        <p:txBody>
          <a:bodyPr/>
          <a:lstStyle/>
          <a:p>
            <a:pPr eaLnBrk="1" hangingPunct="1"/>
            <a:r>
              <a:rPr lang="ru-RU" sz="1800" b="1" smtClean="0">
                <a:solidFill>
                  <a:schemeClr val="tx2"/>
                </a:solidFill>
                <a:latin typeface="Helios"/>
              </a:rPr>
              <a:t>КОНТРОЛЬ И НАДЗОР ЗА ПРОВЕДЕНИЕМ СПЕЦИАЛЬНОЙ ОЦЕНКИ УСЛОВИЙ ТРУДА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114425" y="1125538"/>
            <a:ext cx="3097213" cy="57467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/>
                </a:solidFill>
              </a:rPr>
              <a:t>РАБОТОДАТЕЛЬ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003800" y="1125538"/>
            <a:ext cx="2808288" cy="57467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/>
                </a:solidFill>
              </a:rPr>
              <a:t>ПРОФСОЮЗ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411413" y="2132013"/>
            <a:ext cx="3168650" cy="1008062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СПЕЦИАЛЬНАЯ ОЦЕНКА УСЛОВИЙ ТРУДА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083300" y="2132013"/>
            <a:ext cx="2881313" cy="10080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/>
                </a:solidFill>
              </a:rPr>
              <a:t>РОСТРУД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195513" y="3716338"/>
            <a:ext cx="2592387" cy="792162"/>
          </a:xfrm>
          <a:prstGeom prst="roundRect">
            <a:avLst/>
          </a:prstGeom>
          <a:noFill/>
          <a:ln>
            <a:solidFill>
              <a:srgbClr val="235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/>
                </a:solidFill>
              </a:rPr>
              <a:t>Нет нарушений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938838" y="3644900"/>
            <a:ext cx="2305050" cy="86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/>
                </a:solidFill>
              </a:rPr>
              <a:t>Нарушения имеются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195513" y="4868863"/>
            <a:ext cx="4176712" cy="792162"/>
          </a:xfrm>
          <a:prstGeom prst="roundRect">
            <a:avLst/>
          </a:prstGeom>
          <a:noFill/>
          <a:ln>
            <a:solidFill>
              <a:srgbClr val="235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Штраф, дисквалификация эксперта и (или) приостановление деятельности аккредитованной организации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43663" y="4868863"/>
            <a:ext cx="2519362" cy="792162"/>
          </a:xfrm>
          <a:prstGeom prst="roundRect">
            <a:avLst/>
          </a:prstGeom>
          <a:noFill/>
          <a:ln>
            <a:solidFill>
              <a:srgbClr val="2353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/>
                </a:solidFill>
              </a:rPr>
              <a:t>Информация в Росаккредитацию и Минтруд России</a:t>
            </a:r>
          </a:p>
        </p:txBody>
      </p:sp>
      <p:cxnSp>
        <p:nvCxnSpPr>
          <p:cNvPr id="25" name="Прямая со стрелкой 24"/>
          <p:cNvCxnSpPr>
            <a:stCxn id="21" idx="2"/>
            <a:endCxn id="22" idx="0"/>
          </p:cNvCxnSpPr>
          <p:nvPr/>
        </p:nvCxnSpPr>
        <p:spPr>
          <a:xfrm flipH="1">
            <a:off x="4283075" y="4508500"/>
            <a:ext cx="2808288" cy="360363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1" idx="2"/>
            <a:endCxn id="23" idx="0"/>
          </p:cNvCxnSpPr>
          <p:nvPr/>
        </p:nvCxnSpPr>
        <p:spPr>
          <a:xfrm>
            <a:off x="7091363" y="4508500"/>
            <a:ext cx="612775" cy="360363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22" idx="1"/>
          </p:cNvCxnSpPr>
          <p:nvPr/>
        </p:nvCxnSpPr>
        <p:spPr>
          <a:xfrm flipH="1" flipV="1">
            <a:off x="250825" y="5229225"/>
            <a:ext cx="1944688" cy="3492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250825" y="1339850"/>
            <a:ext cx="0" cy="388937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250825" y="1339850"/>
            <a:ext cx="863600" cy="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3348038" y="1700213"/>
            <a:ext cx="0" cy="43180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6946900" y="1700213"/>
            <a:ext cx="0" cy="43180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stCxn id="15" idx="1"/>
            <a:endCxn id="14" idx="3"/>
          </p:cNvCxnSpPr>
          <p:nvPr/>
        </p:nvCxnSpPr>
        <p:spPr>
          <a:xfrm flipH="1">
            <a:off x="5580063" y="2636838"/>
            <a:ext cx="503237" cy="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stCxn id="14" idx="2"/>
            <a:endCxn id="21" idx="0"/>
          </p:cNvCxnSpPr>
          <p:nvPr/>
        </p:nvCxnSpPr>
        <p:spPr>
          <a:xfrm>
            <a:off x="3995738" y="3140075"/>
            <a:ext cx="3095625" cy="504825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stCxn id="14" idx="2"/>
            <a:endCxn id="20" idx="0"/>
          </p:cNvCxnSpPr>
          <p:nvPr/>
        </p:nvCxnSpPr>
        <p:spPr>
          <a:xfrm flipH="1">
            <a:off x="3490913" y="3140075"/>
            <a:ext cx="504825" cy="576263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395288" y="1844675"/>
            <a:ext cx="1584325" cy="2006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2"/>
                </a:solidFill>
              </a:rPr>
              <a:t>ОРГАНИЗАЦИИ, ПРОВОДЯЩИЕ СПЕЦИАЛЬНУЮ ОЦЕНКУ УСЛОВИЙ ТРУДА</a:t>
            </a:r>
          </a:p>
        </p:txBody>
      </p:sp>
      <p:cxnSp>
        <p:nvCxnSpPr>
          <p:cNvPr id="60" name="Прямая со стрелкой 59"/>
          <p:cNvCxnSpPr>
            <a:endCxn id="28" idx="2"/>
          </p:cNvCxnSpPr>
          <p:nvPr/>
        </p:nvCxnSpPr>
        <p:spPr>
          <a:xfrm flipV="1">
            <a:off x="1187450" y="3851275"/>
            <a:ext cx="0" cy="137795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endCxn id="14" idx="1"/>
          </p:cNvCxnSpPr>
          <p:nvPr/>
        </p:nvCxnSpPr>
        <p:spPr>
          <a:xfrm flipV="1">
            <a:off x="1979613" y="2636838"/>
            <a:ext cx="431800" cy="0"/>
          </a:xfrm>
          <a:prstGeom prst="straightConnector1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0FC57B92-1791-46A1-8670-278118EFE5CC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5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12291" name="Заголовок 1"/>
          <p:cNvSpPr>
            <a:spLocks/>
          </p:cNvSpPr>
          <p:nvPr/>
        </p:nvSpPr>
        <p:spPr bwMode="auto">
          <a:xfrm>
            <a:off x="179388" y="187325"/>
            <a:ext cx="885666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2000" b="1">
              <a:solidFill>
                <a:srgbClr val="1F497D"/>
              </a:solidFill>
              <a:latin typeface="Helios"/>
            </a:endParaRPr>
          </a:p>
        </p:txBody>
      </p:sp>
      <p:sp>
        <p:nvSpPr>
          <p:cNvPr id="12292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229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Заголовок 1"/>
          <p:cNvSpPr>
            <a:spLocks/>
          </p:cNvSpPr>
          <p:nvPr/>
        </p:nvSpPr>
        <p:spPr bwMode="auto">
          <a:xfrm>
            <a:off x="179388" y="115888"/>
            <a:ext cx="8856662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000" b="1">
                <a:solidFill>
                  <a:srgbClr val="1F497D"/>
                </a:solidFill>
                <a:latin typeface="Helios"/>
              </a:rPr>
              <a:t>Количество впервые выявленных заболеваний в Российской Федерации в 2009-2013 г.г.</a:t>
            </a:r>
          </a:p>
          <a:p>
            <a:pPr algn="ctr"/>
            <a:r>
              <a:rPr lang="ru-RU" sz="2000" b="1">
                <a:solidFill>
                  <a:srgbClr val="1F497D"/>
                </a:solidFill>
                <a:latin typeface="Helios"/>
              </a:rPr>
              <a:t>(по данным ФСС России)</a:t>
            </a:r>
          </a:p>
        </p:txBody>
      </p:sp>
      <p:graphicFrame>
        <p:nvGraphicFramePr>
          <p:cNvPr id="2" name="Диаграмма 23"/>
          <p:cNvGraphicFramePr>
            <a:graphicFrameLocks/>
          </p:cNvGraphicFramePr>
          <p:nvPr/>
        </p:nvGraphicFramePr>
        <p:xfrm>
          <a:off x="539750" y="1341438"/>
          <a:ext cx="8280400" cy="194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5" name="Диаграмма 24"/>
          <p:cNvGraphicFramePr/>
          <p:nvPr/>
        </p:nvGraphicFramePr>
        <p:xfrm>
          <a:off x="467544" y="3068960"/>
          <a:ext cx="83529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298" name="Rectangle 1"/>
          <p:cNvSpPr>
            <a:spLocks noChangeArrowheads="1"/>
          </p:cNvSpPr>
          <p:nvPr/>
        </p:nvSpPr>
        <p:spPr bwMode="auto">
          <a:xfrm>
            <a:off x="1403350" y="3141663"/>
            <a:ext cx="7129463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0850" algn="ctr" eaLnBrk="0" hangingPunct="0"/>
            <a:r>
              <a:rPr lang="ru-RU" sz="2000" b="1">
                <a:solidFill>
                  <a:srgbClr val="23538D"/>
                </a:solidFill>
                <a:latin typeface="Helios"/>
                <a:ea typeface="TimesNewRoman"/>
                <a:cs typeface="TimesNewRoman"/>
              </a:rPr>
              <a:t>Структура профессиональной заболеваемости в Российской Федерации (%):</a:t>
            </a:r>
          </a:p>
        </p:txBody>
      </p:sp>
      <p:sp>
        <p:nvSpPr>
          <p:cNvPr id="12299" name="TextBox 12"/>
          <p:cNvSpPr txBox="1">
            <a:spLocks noChangeArrowheads="1"/>
          </p:cNvSpPr>
          <p:nvPr/>
        </p:nvSpPr>
        <p:spPr bwMode="auto">
          <a:xfrm>
            <a:off x="1403350" y="4508500"/>
            <a:ext cx="1584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rgbClr val="23538D"/>
                </a:solidFill>
                <a:latin typeface="Calibri" pitchFamily="34" charset="0"/>
              </a:rPr>
              <a:t>Нейросенсорная тугоухость</a:t>
            </a:r>
          </a:p>
        </p:txBody>
      </p:sp>
      <p:sp>
        <p:nvSpPr>
          <p:cNvPr id="12300" name="TextBox 13"/>
          <p:cNvSpPr txBox="1">
            <a:spLocks noChangeArrowheads="1"/>
          </p:cNvSpPr>
          <p:nvPr/>
        </p:nvSpPr>
        <p:spPr bwMode="auto">
          <a:xfrm>
            <a:off x="2843213" y="4797425"/>
            <a:ext cx="15843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rgbClr val="23538D"/>
                </a:solidFill>
                <a:latin typeface="Calibri" pitchFamily="34" charset="0"/>
              </a:rPr>
              <a:t>Вибрационная болезнь</a:t>
            </a:r>
          </a:p>
        </p:txBody>
      </p:sp>
      <p:sp>
        <p:nvSpPr>
          <p:cNvPr id="12301" name="TextBox 14"/>
          <p:cNvSpPr txBox="1">
            <a:spLocks noChangeArrowheads="1"/>
          </p:cNvSpPr>
          <p:nvPr/>
        </p:nvSpPr>
        <p:spPr bwMode="auto">
          <a:xfrm>
            <a:off x="4284663" y="4868863"/>
            <a:ext cx="158273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rgbClr val="23538D"/>
                </a:solidFill>
                <a:latin typeface="Calibri" pitchFamily="34" charset="0"/>
              </a:rPr>
              <a:t>Пояснично-крестцовая радикулопатия</a:t>
            </a:r>
          </a:p>
        </p:txBody>
      </p:sp>
      <p:sp>
        <p:nvSpPr>
          <p:cNvPr id="12302" name="TextBox 15"/>
          <p:cNvSpPr txBox="1">
            <a:spLocks noChangeArrowheads="1"/>
          </p:cNvSpPr>
          <p:nvPr/>
        </p:nvSpPr>
        <p:spPr bwMode="auto">
          <a:xfrm>
            <a:off x="5795963" y="4941888"/>
            <a:ext cx="172878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rgbClr val="23538D"/>
                </a:solidFill>
                <a:latin typeface="Calibri" pitchFamily="34" charset="0"/>
              </a:rPr>
              <a:t>Хронический профессиональный бронхит</a:t>
            </a:r>
          </a:p>
        </p:txBody>
      </p:sp>
      <p:sp>
        <p:nvSpPr>
          <p:cNvPr id="12303" name="TextBox 16"/>
          <p:cNvSpPr txBox="1">
            <a:spLocks noChangeArrowheads="1"/>
          </p:cNvSpPr>
          <p:nvPr/>
        </p:nvSpPr>
        <p:spPr bwMode="auto">
          <a:xfrm>
            <a:off x="7235825" y="5516563"/>
            <a:ext cx="17287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rgbClr val="23538D"/>
                </a:solidFill>
                <a:latin typeface="Calibri" pitchFamily="34" charset="0"/>
              </a:rPr>
              <a:t>Пневмокониоз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chemeClr val="tx2"/>
                </a:solidFill>
                <a:latin typeface="Helios"/>
              </a:rPr>
              <a:t>ЭКСПЕРТИЗА КАЧЕСТВА СПЕЦИАЛЬНОЙ ОЦЕНКИ УСЛОВИЙ ТРУДА</a:t>
            </a:r>
          </a:p>
        </p:txBody>
      </p:sp>
      <p:graphicFrame>
        <p:nvGraphicFramePr>
          <p:cNvPr id="29" name="Схема 28"/>
          <p:cNvGraphicFramePr/>
          <p:nvPr/>
        </p:nvGraphicFramePr>
        <p:xfrm>
          <a:off x="251520" y="980728"/>
          <a:ext cx="878497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76375" y="981075"/>
            <a:ext cx="6624638" cy="646113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В рамках государственной экспертизы условий труда, проводимой субъектами Российской Федерации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71550" y="4221163"/>
            <a:ext cx="2808288" cy="4318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Платно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35600" y="4221163"/>
            <a:ext cx="3024188" cy="4318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Бесплатно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48038" y="5013325"/>
            <a:ext cx="4464050" cy="107950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/>
          </a:p>
        </p:txBody>
      </p:sp>
      <p:sp>
        <p:nvSpPr>
          <p:cNvPr id="13" name="Прямоугольник 12"/>
          <p:cNvSpPr/>
          <p:nvPr/>
        </p:nvSpPr>
        <p:spPr>
          <a:xfrm>
            <a:off x="1258888" y="5157788"/>
            <a:ext cx="2592387" cy="5746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/>
              <a:t>Споры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8400" y="5157788"/>
            <a:ext cx="403225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Уполномоченный Правительством Российской Федерации орган (организация)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7064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300" b="1" dirty="0" smtClean="0">
                <a:solidFill>
                  <a:schemeClr val="tx2"/>
                </a:solidFill>
                <a:latin typeface="+mn-lt"/>
              </a:rPr>
              <a:t>РОЛЬ ПРОФСОЮЗОВ В СПЕЦИАЛЬНОЙ ОЦЕНКЕ УСЛОВИЙ ТРУДА</a:t>
            </a:r>
            <a:endParaRPr lang="ru-RU" sz="2300" b="1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2" name="Группа 9"/>
          <p:cNvGrpSpPr>
            <a:grpSpLocks noGrp="1"/>
          </p:cNvGrpSpPr>
          <p:nvPr/>
        </p:nvGrpSpPr>
        <p:grpSpPr bwMode="auto">
          <a:xfrm>
            <a:off x="251520" y="1196752"/>
            <a:ext cx="8496944" cy="3744416"/>
            <a:chOff x="360038" y="34856"/>
            <a:chExt cx="7900968" cy="543519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" name="Скругленный прямоугольник 4"/>
            <p:cNvSpPr/>
            <p:nvPr/>
          </p:nvSpPr>
          <p:spPr>
            <a:xfrm>
              <a:off x="360038" y="34856"/>
              <a:ext cx="6476202" cy="1199659"/>
            </a:xfrm>
            <a:prstGeom prst="rect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marL="85725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bg1"/>
                  </a:solidFill>
                </a:rPr>
                <a:t>Участие в специальной оценке условий труда</a:t>
              </a:r>
            </a:p>
          </p:txBody>
        </p:sp>
        <p:sp>
          <p:nvSpPr>
            <p:cNvPr id="9" name="Скругленный прямоугольник 4"/>
            <p:cNvSpPr/>
            <p:nvPr/>
          </p:nvSpPr>
          <p:spPr>
            <a:xfrm>
              <a:off x="360038" y="1303068"/>
              <a:ext cx="7382872" cy="116138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marL="85725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2"/>
                  </a:solidFill>
                </a:rPr>
                <a:t>Опротестование (обжалование) результатов специальной оценки условий труда в Роструде</a:t>
              </a:r>
            </a:p>
          </p:txBody>
        </p:sp>
        <p:sp>
          <p:nvSpPr>
            <p:cNvPr id="10" name="Скругленный прямоугольник 4"/>
            <p:cNvSpPr/>
            <p:nvPr/>
          </p:nvSpPr>
          <p:spPr>
            <a:xfrm>
              <a:off x="360038" y="2571280"/>
              <a:ext cx="7706682" cy="1260094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solidFill>
                  <a:schemeClr val="bg1"/>
                </a:solidFill>
              </a:endParaRPr>
            </a:p>
            <a:p>
              <a:pPr marL="85725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bg1"/>
                  </a:solidFill>
                </a:rPr>
                <a:t>Инициация проведения внеплановой специальной оценки условий труда</a:t>
              </a:r>
            </a:p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Скругленный прямоугольник 4"/>
            <p:cNvSpPr/>
            <p:nvPr/>
          </p:nvSpPr>
          <p:spPr>
            <a:xfrm>
              <a:off x="360038" y="3930078"/>
              <a:ext cx="7900968" cy="153997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" tIns="7620" rIns="7620" bIns="762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solidFill>
                  <a:schemeClr val="tx2"/>
                </a:solidFill>
              </a:endParaRPr>
            </a:p>
            <a:p>
              <a:pPr marL="85725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solidFill>
                    <a:schemeClr val="tx2"/>
                  </a:solidFill>
                </a:rPr>
                <a:t>Корректировка уровня предоставляемых работнику гарантий и компенсаций в связи с вредными и опасными условиями труда в ходе коллективных переговоров</a:t>
              </a:r>
            </a:p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4" name="Скругленный прямоугольник 4"/>
          <p:cNvSpPr/>
          <p:nvPr/>
        </p:nvSpPr>
        <p:spPr bwMode="auto">
          <a:xfrm>
            <a:off x="250825" y="5013325"/>
            <a:ext cx="8713788" cy="863600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620" tIns="7620" rIns="7620" bIns="7620" spcCol="1270" anchor="ctr"/>
          <a:lstStyle/>
          <a:p>
            <a:pPr marL="85725" lvl="3" defTabSz="53340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b="1" dirty="0">
                <a:solidFill>
                  <a:schemeClr val="bg1"/>
                </a:solidFill>
              </a:rPr>
              <a:t>В ряде случаев выявление вредных факторов может осуществляться профсоюзным инспектором труда (</a:t>
            </a:r>
            <a:r>
              <a:rPr lang="ru-RU" b="1" dirty="0">
                <a:solidFill>
                  <a:srgbClr val="FF0000"/>
                </a:solidFill>
              </a:rPr>
              <a:t>если это отражено в коллективном договоре</a:t>
            </a:r>
            <a:r>
              <a:rPr lang="ru-RU" b="1" dirty="0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Заголовок 1"/>
          <p:cNvSpPr>
            <a:spLocks/>
          </p:cNvSpPr>
          <p:nvPr/>
        </p:nvSpPr>
        <p:spPr bwMode="auto">
          <a:xfrm>
            <a:off x="287338" y="331788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2"/>
                </a:solidFill>
                <a:latin typeface="Helios"/>
                <a:ea typeface="+mj-ea"/>
                <a:cs typeface="+mj-cs"/>
              </a:rPr>
              <a:t>ПРОЕКТЫ НОРМАТИВНЫХ ПРАВОВЫХ АКТОВ, РАЗРАБОТАННЫЕ В РАЗВИТИЕ ФЕДЕРАЛЬНОГО ЗАКОНА «О СПЕЦИАЛЬНОЙ ОЦЕНКЕ УСЛОВИЙ ТРУДА</a:t>
            </a:r>
            <a:endParaRPr lang="ru-RU" sz="1600" b="1" dirty="0">
              <a:solidFill>
                <a:schemeClr val="tx2"/>
              </a:solidFill>
              <a:latin typeface="Helios"/>
            </a:endParaRPr>
          </a:p>
        </p:txBody>
      </p:sp>
      <p:graphicFrame>
        <p:nvGraphicFramePr>
          <p:cNvPr id="16" name="Схема 15"/>
          <p:cNvGraphicFramePr/>
          <p:nvPr/>
        </p:nvGraphicFramePr>
        <p:xfrm>
          <a:off x="323528" y="836712"/>
          <a:ext cx="864096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Заголовок 1"/>
          <p:cNvSpPr>
            <a:spLocks/>
          </p:cNvSpPr>
          <p:nvPr/>
        </p:nvSpPr>
        <p:spPr bwMode="auto">
          <a:xfrm>
            <a:off x="179388" y="188913"/>
            <a:ext cx="88566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2"/>
                </a:solidFill>
                <a:latin typeface="Helios"/>
                <a:ea typeface="+mj-ea"/>
                <a:cs typeface="+mj-cs"/>
              </a:rPr>
              <a:t>ПРОЕКТЫ НОРМАТИВНЫХ ПРАВОВЫХ АКТОВ, РАЗРАБОТАННЫЕ В РАЗВИТИЕ ФЕДЕРАЛЬНОГО ЗАКОНА «О СПЕЦИАЛЬНОЙ ОЦЕНКЕ УСЛОВИЙ ТРУДА»</a:t>
            </a:r>
            <a:endParaRPr lang="ru-RU" sz="1600" b="1" dirty="0">
              <a:solidFill>
                <a:schemeClr val="tx2"/>
              </a:solidFill>
              <a:latin typeface="Helios"/>
            </a:endParaRPr>
          </a:p>
        </p:txBody>
      </p:sp>
      <p:graphicFrame>
        <p:nvGraphicFramePr>
          <p:cNvPr id="16" name="Схема 15"/>
          <p:cNvGraphicFramePr/>
          <p:nvPr/>
        </p:nvGraphicFramePr>
        <p:xfrm>
          <a:off x="323528" y="1196752"/>
          <a:ext cx="864096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6613"/>
            <a:ext cx="9144000" cy="3241675"/>
          </a:xfrm>
        </p:spPr>
        <p:txBody>
          <a:bodyPr rtlCol="0"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Благодарю за внимание!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5844" name="Номер слайда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D452D7A-EBFE-4474-8E4B-C3508F4080C7}" type="slidenum">
              <a:rPr lang="ru-RU" smtClean="0"/>
              <a:pPr>
                <a:defRPr/>
              </a:pPr>
              <a:t>54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13466ED0-B435-455D-B35C-497D92224EA0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6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13315" name="Заголовок 1"/>
          <p:cNvSpPr>
            <a:spLocks/>
          </p:cNvSpPr>
          <p:nvPr/>
        </p:nvSpPr>
        <p:spPr bwMode="auto">
          <a:xfrm>
            <a:off x="179388" y="187325"/>
            <a:ext cx="885666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2000" b="1">
              <a:solidFill>
                <a:srgbClr val="1F497D"/>
              </a:solidFill>
              <a:latin typeface="Helios"/>
            </a:endParaRPr>
          </a:p>
        </p:txBody>
      </p:sp>
      <p:sp>
        <p:nvSpPr>
          <p:cNvPr id="13316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3318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64288"/>
            <a:ext cx="18002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Заголовок 1"/>
          <p:cNvSpPr>
            <a:spLocks/>
          </p:cNvSpPr>
          <p:nvPr/>
        </p:nvSpPr>
        <p:spPr bwMode="auto">
          <a:xfrm>
            <a:off x="179388" y="115888"/>
            <a:ext cx="8856662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b="1">
                <a:solidFill>
                  <a:srgbClr val="1F497D"/>
                </a:solidFill>
                <a:latin typeface="Helios"/>
              </a:rPr>
              <a:t>Численность пострадавших со смертельным исходом в Российской Федерации в 2008-2013 г.г. (по данным Роструда)</a:t>
            </a:r>
          </a:p>
        </p:txBody>
      </p:sp>
      <p:graphicFrame>
        <p:nvGraphicFramePr>
          <p:cNvPr id="2" name="Диаграмма 10"/>
          <p:cNvGraphicFramePr>
            <a:graphicFrameLocks/>
          </p:cNvGraphicFramePr>
          <p:nvPr/>
        </p:nvGraphicFramePr>
        <p:xfrm>
          <a:off x="1116013" y="836613"/>
          <a:ext cx="7272337" cy="1728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322" name="TextBox 12"/>
          <p:cNvSpPr txBox="1">
            <a:spLocks noChangeArrowheads="1"/>
          </p:cNvSpPr>
          <p:nvPr/>
        </p:nvSpPr>
        <p:spPr bwMode="auto">
          <a:xfrm>
            <a:off x="1547813" y="836613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00000"/>
                </a:solidFill>
              </a:rPr>
              <a:t>3931</a:t>
            </a:r>
          </a:p>
        </p:txBody>
      </p:sp>
      <p:sp>
        <p:nvSpPr>
          <p:cNvPr id="13323" name="TextBox 13"/>
          <p:cNvSpPr txBox="1">
            <a:spLocks noChangeArrowheads="1"/>
          </p:cNvSpPr>
          <p:nvPr/>
        </p:nvSpPr>
        <p:spPr bwMode="auto">
          <a:xfrm>
            <a:off x="2771775" y="1052513"/>
            <a:ext cx="93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00000"/>
                </a:solidFill>
              </a:rPr>
              <a:t>3200</a:t>
            </a:r>
          </a:p>
        </p:txBody>
      </p:sp>
      <p:sp>
        <p:nvSpPr>
          <p:cNvPr id="13324" name="TextBox 15"/>
          <p:cNvSpPr txBox="1">
            <a:spLocks noChangeArrowheads="1"/>
          </p:cNvSpPr>
          <p:nvPr/>
        </p:nvSpPr>
        <p:spPr bwMode="auto">
          <a:xfrm>
            <a:off x="3851275" y="1052513"/>
            <a:ext cx="1008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00000"/>
                </a:solidFill>
              </a:rPr>
              <a:t>3244</a:t>
            </a:r>
          </a:p>
        </p:txBody>
      </p:sp>
      <p:sp>
        <p:nvSpPr>
          <p:cNvPr id="13325" name="TextBox 16"/>
          <p:cNvSpPr txBox="1">
            <a:spLocks noChangeArrowheads="1"/>
          </p:cNvSpPr>
          <p:nvPr/>
        </p:nvSpPr>
        <p:spPr bwMode="auto">
          <a:xfrm>
            <a:off x="5148263" y="1052513"/>
            <a:ext cx="93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00000"/>
                </a:solidFill>
              </a:rPr>
              <a:t>3220</a:t>
            </a:r>
          </a:p>
        </p:txBody>
      </p:sp>
      <p:sp>
        <p:nvSpPr>
          <p:cNvPr id="13326" name="TextBox 17"/>
          <p:cNvSpPr txBox="1">
            <a:spLocks noChangeArrowheads="1"/>
          </p:cNvSpPr>
          <p:nvPr/>
        </p:nvSpPr>
        <p:spPr bwMode="auto">
          <a:xfrm>
            <a:off x="6300788" y="1125538"/>
            <a:ext cx="9350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00000"/>
                </a:solidFill>
              </a:rPr>
              <a:t>2999</a:t>
            </a:r>
          </a:p>
        </p:txBody>
      </p:sp>
      <p:sp>
        <p:nvSpPr>
          <p:cNvPr id="13327" name="TextBox 18"/>
          <p:cNvSpPr txBox="1">
            <a:spLocks noChangeArrowheads="1"/>
          </p:cNvSpPr>
          <p:nvPr/>
        </p:nvSpPr>
        <p:spPr bwMode="auto">
          <a:xfrm>
            <a:off x="1403350" y="1700213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</a:rPr>
              <a:t>2008 г.</a:t>
            </a:r>
          </a:p>
        </p:txBody>
      </p:sp>
      <p:sp>
        <p:nvSpPr>
          <p:cNvPr id="13328" name="TextBox 19"/>
          <p:cNvSpPr txBox="1">
            <a:spLocks noChangeArrowheads="1"/>
          </p:cNvSpPr>
          <p:nvPr/>
        </p:nvSpPr>
        <p:spPr bwMode="auto">
          <a:xfrm>
            <a:off x="2700338" y="1773238"/>
            <a:ext cx="1008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</a:rPr>
              <a:t>2009 г.</a:t>
            </a:r>
          </a:p>
        </p:txBody>
      </p:sp>
      <p:sp>
        <p:nvSpPr>
          <p:cNvPr id="13329" name="TextBox 20"/>
          <p:cNvSpPr txBox="1">
            <a:spLocks noChangeArrowheads="1"/>
          </p:cNvSpPr>
          <p:nvPr/>
        </p:nvSpPr>
        <p:spPr bwMode="auto">
          <a:xfrm>
            <a:off x="3779838" y="177323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</a:rPr>
              <a:t>2010 г.</a:t>
            </a:r>
          </a:p>
        </p:txBody>
      </p:sp>
      <p:sp>
        <p:nvSpPr>
          <p:cNvPr id="13330" name="TextBox 21"/>
          <p:cNvSpPr txBox="1">
            <a:spLocks noChangeArrowheads="1"/>
          </p:cNvSpPr>
          <p:nvPr/>
        </p:nvSpPr>
        <p:spPr bwMode="auto">
          <a:xfrm>
            <a:off x="4932363" y="1844675"/>
            <a:ext cx="86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</a:rPr>
              <a:t>2011 г.</a:t>
            </a:r>
          </a:p>
        </p:txBody>
      </p:sp>
      <p:sp>
        <p:nvSpPr>
          <p:cNvPr id="13331" name="TextBox 22"/>
          <p:cNvSpPr txBox="1">
            <a:spLocks noChangeArrowheads="1"/>
          </p:cNvSpPr>
          <p:nvPr/>
        </p:nvSpPr>
        <p:spPr bwMode="auto">
          <a:xfrm>
            <a:off x="6156325" y="1916113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</a:rPr>
              <a:t>2012 г.</a:t>
            </a:r>
          </a:p>
        </p:txBody>
      </p:sp>
      <p:sp>
        <p:nvSpPr>
          <p:cNvPr id="13332" name="TextBox 22"/>
          <p:cNvSpPr txBox="1">
            <a:spLocks noChangeArrowheads="1"/>
          </p:cNvSpPr>
          <p:nvPr/>
        </p:nvSpPr>
        <p:spPr bwMode="auto">
          <a:xfrm>
            <a:off x="7380288" y="198913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</a:rPr>
              <a:t>2013 г.</a:t>
            </a:r>
          </a:p>
        </p:txBody>
      </p:sp>
      <p:sp>
        <p:nvSpPr>
          <p:cNvPr id="13333" name="TextBox 17"/>
          <p:cNvSpPr txBox="1">
            <a:spLocks noChangeArrowheads="1"/>
          </p:cNvSpPr>
          <p:nvPr/>
        </p:nvSpPr>
        <p:spPr bwMode="auto">
          <a:xfrm>
            <a:off x="7596188" y="1196975"/>
            <a:ext cx="93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2000" b="1">
                <a:solidFill>
                  <a:srgbClr val="C00000"/>
                </a:solidFill>
              </a:rPr>
              <a:t>2630</a:t>
            </a:r>
          </a:p>
        </p:txBody>
      </p:sp>
      <p:graphicFrame>
        <p:nvGraphicFramePr>
          <p:cNvPr id="3" name="Диаграмма 22"/>
          <p:cNvGraphicFramePr>
            <a:graphicFrameLocks/>
          </p:cNvGraphicFramePr>
          <p:nvPr/>
        </p:nvGraphicFramePr>
        <p:xfrm>
          <a:off x="611188" y="3305175"/>
          <a:ext cx="8353425" cy="3529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335" name="Заголовок 1"/>
          <p:cNvSpPr>
            <a:spLocks/>
          </p:cNvSpPr>
          <p:nvPr/>
        </p:nvSpPr>
        <p:spPr bwMode="auto">
          <a:xfrm>
            <a:off x="755650" y="2420938"/>
            <a:ext cx="7920038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1600" b="1">
                <a:solidFill>
                  <a:srgbClr val="1F497D"/>
                </a:solidFill>
                <a:latin typeface="Helios"/>
              </a:rPr>
              <a:t>Оперативные данные о количестве погибших в результате несчастных случаев на производстве по видам экономической деятельности в 2013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2450" y="6356350"/>
            <a:ext cx="5143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fld id="{98542AD7-BA3E-45B5-B125-4988B8AD4E51}" type="slidenum">
              <a:rPr lang="ru-RU" sz="1800" smtClean="0">
                <a:solidFill>
                  <a:srgbClr val="626262"/>
                </a:solidFill>
                <a:latin typeface="Arial Black" pitchFamily="34" charset="0"/>
              </a:rPr>
              <a:pPr eaLnBrk="1" fontAlgn="base" hangingPunct="1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None/>
              </a:pPr>
              <a:t>7</a:t>
            </a:fld>
            <a:endParaRPr lang="ru-RU" sz="1800" smtClean="0">
              <a:solidFill>
                <a:srgbClr val="626262"/>
              </a:solidFill>
              <a:latin typeface="Arial Black" pitchFamily="34" charset="0"/>
            </a:endParaRPr>
          </a:p>
        </p:txBody>
      </p:sp>
      <p:sp>
        <p:nvSpPr>
          <p:cNvPr id="14339" name="Заголовок 1"/>
          <p:cNvSpPr>
            <a:spLocks/>
          </p:cNvSpPr>
          <p:nvPr/>
        </p:nvSpPr>
        <p:spPr bwMode="auto">
          <a:xfrm>
            <a:off x="179388" y="187325"/>
            <a:ext cx="885666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2000" b="1">
                <a:solidFill>
                  <a:srgbClr val="1F497D"/>
                </a:solidFill>
                <a:latin typeface="Helios"/>
              </a:rPr>
              <a:t>ЭКОНОМИЧЕСКИЕ ПОТЕРИ СВЯЗАННЫЕ С НЕБЛАГОПРИЯТНЫМИ УСЛОВИЯМИ ТРУДА</a:t>
            </a:r>
          </a:p>
        </p:txBody>
      </p:sp>
      <p:sp>
        <p:nvSpPr>
          <p:cNvPr id="14340" name="Прямоугольник 7"/>
          <p:cNvSpPr>
            <a:spLocks noChangeArrowheads="1"/>
          </p:cNvSpPr>
          <p:nvPr/>
        </p:nvSpPr>
        <p:spPr bwMode="auto">
          <a:xfrm>
            <a:off x="2700338" y="6742113"/>
            <a:ext cx="3930650" cy="115887"/>
          </a:xfrm>
          <a:prstGeom prst="rect">
            <a:avLst/>
          </a:prstGeom>
          <a:gradFill rotWithShape="1">
            <a:gsLst>
              <a:gs pos="0">
                <a:srgbClr val="003C73">
                  <a:alpha val="60001"/>
                </a:srgbClr>
              </a:gs>
              <a:gs pos="100000">
                <a:srgbClr val="001C35">
                  <a:alpha val="79999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ru-RU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125" y="6742113"/>
            <a:ext cx="71438" cy="115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434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225" y="0"/>
            <a:ext cx="142875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Прямоугольник 22"/>
          <p:cNvSpPr>
            <a:spLocks noChangeArrowheads="1"/>
          </p:cNvSpPr>
          <p:nvPr/>
        </p:nvSpPr>
        <p:spPr bwMode="auto">
          <a:xfrm>
            <a:off x="2916238" y="2276475"/>
            <a:ext cx="1535112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5000" b="1">
                <a:solidFill>
                  <a:srgbClr val="1F497D"/>
                </a:solidFill>
              </a:rPr>
              <a:t>956 </a:t>
            </a:r>
            <a:r>
              <a:rPr lang="ru-RU" sz="1200" b="1">
                <a:solidFill>
                  <a:srgbClr val="1F497D"/>
                </a:solidFill>
              </a:rPr>
              <a:t> млрд. рублей</a:t>
            </a:r>
          </a:p>
          <a:p>
            <a:pPr algn="ctr"/>
            <a:r>
              <a:rPr lang="ru-RU" sz="1200" b="1">
                <a:solidFill>
                  <a:srgbClr val="1F497D"/>
                </a:solidFill>
              </a:rPr>
              <a:t> </a:t>
            </a:r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14344" name="Прямоугольник 24"/>
          <p:cNvSpPr>
            <a:spLocks noChangeArrowheads="1"/>
          </p:cNvSpPr>
          <p:nvPr/>
        </p:nvSpPr>
        <p:spPr bwMode="auto">
          <a:xfrm>
            <a:off x="2555875" y="3429000"/>
            <a:ext cx="22336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5000" b="1">
                <a:solidFill>
                  <a:srgbClr val="1F497D"/>
                </a:solidFill>
              </a:rPr>
              <a:t>2,1</a:t>
            </a:r>
            <a:r>
              <a:rPr lang="ru-RU" sz="1200" b="1">
                <a:solidFill>
                  <a:srgbClr val="1F497D"/>
                </a:solidFill>
              </a:rPr>
              <a:t> %</a:t>
            </a:r>
          </a:p>
          <a:p>
            <a:pPr algn="ctr">
              <a:lnSpc>
                <a:spcPct val="80000"/>
              </a:lnSpc>
            </a:pPr>
            <a:r>
              <a:rPr lang="ru-RU" sz="1200" b="1">
                <a:solidFill>
                  <a:srgbClr val="1F497D"/>
                </a:solidFill>
              </a:rPr>
              <a:t>от ВВП</a:t>
            </a:r>
          </a:p>
          <a:p>
            <a:endParaRPr lang="ru-RU" sz="1200">
              <a:solidFill>
                <a:srgbClr val="000000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2916238" y="3357563"/>
            <a:ext cx="1439862" cy="0"/>
          </a:xfrm>
          <a:prstGeom prst="line">
            <a:avLst/>
          </a:prstGeom>
          <a:ln w="22225" cmpd="dbl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Нашивка 18"/>
          <p:cNvSpPr/>
          <p:nvPr/>
        </p:nvSpPr>
        <p:spPr>
          <a:xfrm>
            <a:off x="4284663" y="2060575"/>
            <a:ext cx="719137" cy="2520950"/>
          </a:xfrm>
          <a:prstGeom prst="chevron">
            <a:avLst>
              <a:gd name="adj" fmla="val 59259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14347" name="Прямоугольник 36"/>
          <p:cNvSpPr>
            <a:spLocks noChangeArrowheads="1"/>
          </p:cNvSpPr>
          <p:nvPr/>
        </p:nvSpPr>
        <p:spPr bwMode="auto">
          <a:xfrm>
            <a:off x="250825" y="1773238"/>
            <a:ext cx="2808288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ru-RU" sz="2400" b="1">
                <a:solidFill>
                  <a:srgbClr val="1F497D"/>
                </a:solidFill>
              </a:rPr>
              <a:t>Потери работодателей</a:t>
            </a:r>
          </a:p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ru-RU" sz="1400" b="1">
                <a:solidFill>
                  <a:srgbClr val="1F497D"/>
                </a:solidFill>
              </a:rPr>
              <a:t>(включая потери вследствие производственного травматизма и профессиональной заболеваемости, предоставления дополнительного отпуска и сокращенной продолжительности рабочей недели)</a:t>
            </a:r>
          </a:p>
        </p:txBody>
      </p:sp>
      <p:sp>
        <p:nvSpPr>
          <p:cNvPr id="14348" name="Прямоугольник 22"/>
          <p:cNvSpPr>
            <a:spLocks noChangeArrowheads="1"/>
          </p:cNvSpPr>
          <p:nvPr/>
        </p:nvSpPr>
        <p:spPr bwMode="auto">
          <a:xfrm>
            <a:off x="5076825" y="2276475"/>
            <a:ext cx="1535113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5000" b="1">
                <a:solidFill>
                  <a:srgbClr val="953735"/>
                </a:solidFill>
              </a:rPr>
              <a:t>1,94</a:t>
            </a:r>
          </a:p>
          <a:p>
            <a:pPr algn="ctr"/>
            <a:r>
              <a:rPr lang="ru-RU" sz="1200" b="1">
                <a:solidFill>
                  <a:srgbClr val="1F497D"/>
                </a:solidFill>
              </a:rPr>
              <a:t>трлн.  рублей </a:t>
            </a:r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14349" name="Прямоугольник 24"/>
          <p:cNvSpPr>
            <a:spLocks noChangeArrowheads="1"/>
          </p:cNvSpPr>
          <p:nvPr/>
        </p:nvSpPr>
        <p:spPr bwMode="auto">
          <a:xfrm>
            <a:off x="4787900" y="3429000"/>
            <a:ext cx="223361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5000" b="1">
                <a:solidFill>
                  <a:srgbClr val="953735"/>
                </a:solidFill>
              </a:rPr>
              <a:t>4,3</a:t>
            </a:r>
            <a:r>
              <a:rPr lang="ru-RU" sz="1200" b="1">
                <a:solidFill>
                  <a:srgbClr val="1F497D"/>
                </a:solidFill>
              </a:rPr>
              <a:t> %</a:t>
            </a:r>
          </a:p>
          <a:p>
            <a:pPr algn="ctr">
              <a:lnSpc>
                <a:spcPct val="80000"/>
              </a:lnSpc>
            </a:pPr>
            <a:r>
              <a:rPr lang="ru-RU" sz="1200" b="1">
                <a:solidFill>
                  <a:srgbClr val="1F497D"/>
                </a:solidFill>
              </a:rPr>
              <a:t>от ВВП</a:t>
            </a:r>
          </a:p>
          <a:p>
            <a:endParaRPr lang="ru-RU" sz="1200">
              <a:solidFill>
                <a:srgbClr val="000000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5148263" y="3357563"/>
            <a:ext cx="1441450" cy="0"/>
          </a:xfrm>
          <a:prstGeom prst="line">
            <a:avLst/>
          </a:prstGeom>
          <a:ln w="22225" cmpd="dbl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1" name="Прямоугольник 36"/>
          <p:cNvSpPr>
            <a:spLocks noChangeArrowheads="1"/>
          </p:cNvSpPr>
          <p:nvPr/>
        </p:nvSpPr>
        <p:spPr bwMode="auto">
          <a:xfrm>
            <a:off x="6516688" y="1700213"/>
            <a:ext cx="2519362" cy="358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</a:pPr>
            <a:r>
              <a:rPr lang="ru-RU" sz="2400" b="1">
                <a:solidFill>
                  <a:srgbClr val="1F497D"/>
                </a:solidFill>
              </a:rPr>
              <a:t>Суммарные экономические потери </a:t>
            </a:r>
          </a:p>
          <a:p>
            <a:pPr algn="ctr" defTabSz="1066800"/>
            <a:r>
              <a:rPr lang="ru-RU" sz="1400" b="1">
                <a:solidFill>
                  <a:srgbClr val="1F497D"/>
                </a:solidFill>
              </a:rPr>
              <a:t> (включая выплаты пособий и страховые выплаты по обязательному социальному страхованию, выплаты досрочных пенсий,</a:t>
            </a:r>
          </a:p>
          <a:p>
            <a:pPr algn="ctr" defTabSz="1066800"/>
            <a:r>
              <a:rPr lang="ru-RU" sz="1400" b="1">
                <a:solidFill>
                  <a:srgbClr val="1F497D"/>
                </a:solidFill>
              </a:rPr>
              <a:t>расходы работодателей на компенсации и средства индивидуальной защиты)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Результаты проведения СОУТ работодателями республики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525963"/>
          </a:xfrm>
        </p:spPr>
        <p:txBody>
          <a:bodyPr/>
          <a:lstStyle/>
          <a:p>
            <a:r>
              <a:rPr lang="ru-RU" smtClean="0"/>
              <a:t>Экономические потери, связанные с неблагоприятными условиями труда в республики за 2013 год составили около</a:t>
            </a:r>
            <a:r>
              <a:rPr lang="ru-RU" b="1" smtClean="0">
                <a:solidFill>
                  <a:srgbClr val="FF0000"/>
                </a:solidFill>
              </a:rPr>
              <a:t> 20 млн.рублей.</a:t>
            </a:r>
          </a:p>
          <a:p>
            <a:r>
              <a:rPr lang="ru-RU" smtClean="0"/>
              <a:t>Расходы государства на выплату пособий по временной трудоспособности около</a:t>
            </a:r>
            <a:r>
              <a:rPr lang="ru-RU" b="1" smtClean="0">
                <a:solidFill>
                  <a:srgbClr val="FF0000"/>
                </a:solidFill>
              </a:rPr>
              <a:t> 15 млн.рублей.</a:t>
            </a:r>
          </a:p>
          <a:p>
            <a:r>
              <a:rPr lang="ru-RU" smtClean="0"/>
              <a:t>Расходы на медицинскую, социальную и профессиональную реабилитацию более </a:t>
            </a:r>
            <a:r>
              <a:rPr lang="ru-RU" b="1" smtClean="0">
                <a:solidFill>
                  <a:srgbClr val="FF0000"/>
                </a:solidFill>
              </a:rPr>
              <a:t>57 млн.рублей.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6BE1F1-A961-48F8-8FEA-7D4BDF34ACBE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Результаты проведения СОУТ работодателями республики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036050" cy="4924425"/>
          </a:xfrm>
        </p:spPr>
        <p:txBody>
          <a:bodyPr/>
          <a:lstStyle/>
          <a:p>
            <a:r>
              <a:rPr lang="ru-RU" smtClean="0"/>
              <a:t>По данным организаций проводивших СОУТ, за 9 месяцев 2014 года в РБ СОУТ проведена в 104 организациях на 5112 рабочих местах. </a:t>
            </a:r>
          </a:p>
          <a:p>
            <a:r>
              <a:rPr lang="ru-RU" smtClean="0"/>
              <a:t>По данным ГИТ отклонения от нормальных условий труда (ВПФ и ОПФ) составляет 16,4% или 438 рабочих мест.  </a:t>
            </a:r>
          </a:p>
          <a:p>
            <a:r>
              <a:rPr lang="ru-RU" smtClean="0"/>
              <a:t>14 работодателей подали декларацию о соответствии условий труда на 173 рабочих местах с количеством работников 784 человека из них 83 женщины.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BDF2F-BEAA-4CC0-820C-B2CABC8739A9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</a:objectDefaults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</a:objectDefaults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</a:objectDefaults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</a:objectDefaults>
  <a:extraClrSchemeLst/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 sz="1400" b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Поток">
    <a:majorFont>
      <a:latin typeface="Calibri"/>
      <a:ea typeface=""/>
      <a:cs typeface=""/>
      <a:font script="Jpan" typeface="ＭＳ Ｐゴシック"/>
      <a:font script="Hang" typeface="HY중고딕"/>
      <a:font script="Hans" typeface="隶书"/>
      <a:font script="Hant" typeface="微軟正黑體"/>
      <a:font script="Arab" typeface="Traditional Arabic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Constantia"/>
      <a:ea typeface=""/>
      <a:cs typeface=""/>
      <a:font script="Jpan" typeface="HGP明朝E"/>
      <a:font script="Hang" typeface="HY신명조"/>
      <a:font script="Hans" typeface="宋体"/>
      <a:font script="Hant" typeface="新細明體"/>
      <a:font script="Arab" typeface="Majalla UI"/>
      <a:font script="Hebr" typeface="David"/>
      <a:font script="Thai" typeface="Browall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Поток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30000"/>
            </a:schemeClr>
          </a:gs>
          <a:gs pos="43000">
            <a:schemeClr val="phClr">
              <a:tint val="44000"/>
              <a:satMod val="165000"/>
            </a:schemeClr>
          </a:gs>
          <a:gs pos="93000">
            <a:schemeClr val="phClr">
              <a:tint val="15000"/>
              <a:satMod val="165000"/>
            </a:schemeClr>
          </a:gs>
          <a:gs pos="100000">
            <a:schemeClr val="phClr">
              <a:tint val="5000"/>
              <a:satMod val="250000"/>
            </a:schemeClr>
          </a:gs>
        </a:gsLst>
        <a:path path="circle">
          <a:fillToRect l="50000" t="130000" r="50000" b="-30000"/>
        </a:path>
      </a:gradFill>
      <a:gradFill rotWithShape="1">
        <a:gsLst>
          <a:gs pos="0">
            <a:schemeClr val="phClr">
              <a:tint val="98000"/>
              <a:shade val="25000"/>
              <a:satMod val="250000"/>
            </a:schemeClr>
          </a:gs>
          <a:gs pos="68000">
            <a:schemeClr val="phClr">
              <a:tint val="86000"/>
              <a:satMod val="115000"/>
            </a:schemeClr>
          </a:gs>
          <a:gs pos="100000">
            <a:schemeClr val="phClr">
              <a:tint val="50000"/>
              <a:satMod val="150000"/>
            </a:schemeClr>
          </a:gs>
        </a:gsLst>
        <a:path path="circle">
          <a:fillToRect l="50000" t="130000" r="50000" b="-30000"/>
        </a:path>
      </a:gradFill>
    </a:fillStyleLst>
    <a:lnStyleLst>
      <a:ln w="9525" cap="flat" cmpd="sng" algn="ctr">
        <a:solidFill>
          <a:schemeClr val="phClr">
            <a:shade val="50000"/>
            <a:satMod val="103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</a:effectStyle>
      <a:effectStyle>
        <a:effectLst>
          <a:outerShdw blurRad="57150" dist="38100" dir="5400000" algn="ctr" rotWithShape="0">
            <a:schemeClr val="phClr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80000"/>
              <a:satMod val="400000"/>
            </a:schemeClr>
          </a:gs>
          <a:gs pos="25000">
            <a:schemeClr val="phClr">
              <a:tint val="83000"/>
              <a:satMod val="320000"/>
            </a:schemeClr>
          </a:gs>
          <a:gs pos="100000">
            <a:schemeClr val="phClr">
              <a:shade val="15000"/>
              <a:satMod val="320000"/>
            </a:schemeClr>
          </a:gs>
        </a:gsLst>
        <a:path path="circle">
          <a:fillToRect l="10000" t="110000" r="10000" b="100000"/>
        </a:path>
      </a:gra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50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9969</TotalTime>
  <Words>4189</Words>
  <Application>Microsoft Office PowerPoint</Application>
  <PresentationFormat>Экран (4:3)</PresentationFormat>
  <Paragraphs>520</Paragraphs>
  <Slides>54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54</vt:i4>
      </vt:variant>
    </vt:vector>
  </HeadingPairs>
  <TitlesOfParts>
    <vt:vector size="60" baseType="lpstr"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     СПЕЦИАЛЬНАЯ ОЦЕНКА УСЛОВИЙ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проведения СОУТ работодателями республики</vt:lpstr>
      <vt:lpstr>Результаты проведения СОУТ работодателями республики</vt:lpstr>
      <vt:lpstr>Финансирование предупредительных мер по сокращению производственного травматизма и профессиональных заболеваний по линии ФСС:</vt:lpstr>
      <vt:lpstr>Презентация PowerPoint</vt:lpstr>
      <vt:lpstr>НЕЗАВИСИМОСТЬ ОРГАНИЗАЦИЙ И ЭКСПЕРТОВ</vt:lpstr>
      <vt:lpstr>ОТВЕТСТВЕННОСТЬ ОРГАНИЗАЦИЙ И ЭКСПЕРТОВ</vt:lpstr>
      <vt:lpstr>ИСПОЛЬЗОВАНИЕ РЕЗУЛЬТАТОВ СПЕЦИАЛЬНОЙ ОЦЕНКИ УСЛОВИЙ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ЗАМЕНА  ЧАСТИ ДОПОЛНИТЕЛЬНОГО ОТПУСКА, ПРЕДОСТАВЛЯЕМОГО  РАБОТНИКАМ, ЗАНЯТЫМ ВО ВРЕДНЫХ УСЛОВИЯХ, ТРУДА ДЕНЕЖНОЙ КОМПЕНСАЦИЕЙ (статья 92 Трудового кодекса Российской Федерации)</vt:lpstr>
      <vt:lpstr>УВЕЛИЧЕНИЕ ПРОДОЛЖИТЕЛЬНОСТИ РАБОЧЕЙ СМЕНЫ РАБОТНИКАМ, ЗАНЯТЫМ ВО ВРЕДНЫХ УСЛОВИЯХ ТРУДА</vt:lpstr>
      <vt:lpstr>Презентация PowerPoint</vt:lpstr>
      <vt:lpstr>Презентация PowerPoint</vt:lpstr>
      <vt:lpstr>Что такое идентификация</vt:lpstr>
      <vt:lpstr>Идентификация потенциально вредных и (или) опасных производственных факторов не осуществляется в отношении:</vt:lpstr>
      <vt:lpstr>ИДЕНТИФИКАЦИЯ ПОТЕНЦИАЛЬНО ВРЕДНЫХ  (ОПАСНЫХ) ФАКТОРОВ ПРОИЗВОДСТВЕННОЙ СРЕДЫ И ТРУДОВОГО ПРОЦЕССА</vt:lpstr>
      <vt:lpstr>ДЕКЛАРИРОВАНИЕ СООТВЕТСТВИЯ УСЛОВИЙ ТРУДА</vt:lpstr>
      <vt:lpstr>Исследования и измерения факторов производственной среды и трудового процесса</vt:lpstr>
      <vt:lpstr>Презентация PowerPoint</vt:lpstr>
      <vt:lpstr>НОРМАТИВЫ ПО КЛАССИФИКАЦИИ УСЛОВИЙ ТРУДА</vt:lpstr>
      <vt:lpstr>КЛАССЫ УСЛОВИЙ ТРУДА</vt:lpstr>
      <vt:lpstr>КЛАССИФИКАТОР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ПОТЕНЦИАЛЬНО ВРЕДНЫХ И (ИЛИ) ОПАСНЫХ ФАКТОРОВ ПРОИЗВОДСТВЕННОЙ СРЕДЫ И ТРУДОВОГО ПРОЦЕССА</vt:lpstr>
      <vt:lpstr>КЛАССИФИКАТОР ВРЕДНЫХ И (ИЛИ) ОПАСНЫХ ФАКТОРОВ ПРОИЗВОДСТВЕННОЙ СРЕДЫ И ТРУДОВОГО ПРОЦЕССА</vt:lpstr>
      <vt:lpstr>КЛАССИФИКАТОР ВРЕДНЫХ И (ИЛИ) ОПАСНЫХ ФАКТОРОВ ПРОИЗВОДСТВЕННОЙ СРЕДЫ И ТРУДОВОГО ПРОЦЕССА</vt:lpstr>
      <vt:lpstr>КЛАССИФИКАТОР ВРЕДНЫХ И (ИЛИ) ОПАСНЫХ ФАКТОРОВ ПРОИЗВОДСТВЕННОЙ СРЕДЫ И ТРУДОВОГО ПРОЦЕССА</vt:lpstr>
      <vt:lpstr>КЛАССИФИКАТОР ВРЕДНЫХ И (ИЛИ) ОПАСНЫХ ФАКТОРОВ ПРОИЗВОДСТВЕННОЙ СРЕДЫ И ТРУДОВОГО ПРОЦЕССА</vt:lpstr>
      <vt:lpstr>РЕЗУЛЬТАТЫ СПЕЦИАЛЬНОЙ ОЦЕНКИ УСЛОВИЙ ТРУДА</vt:lpstr>
      <vt:lpstr>ИСПОЛЬЗОВАНИЕ РЕЗУЛЬТАТОВ СПЕЦИАЛЬНОЙ ОЦЕНКИ УСЛОВИЙ ТРУДА</vt:lpstr>
      <vt:lpstr>Презентация PowerPoint</vt:lpstr>
      <vt:lpstr>ДОПУСК НА РЫНОК В ОБЛАСТИ СПЕЦИАЛЬНОЙ ОЦЕНКИ УСЛОВИЙ ТРУДА </vt:lpstr>
      <vt:lpstr>ТРЕБОВАНИЯ К ЭКСПЕРТАМ</vt:lpstr>
      <vt:lpstr>АТТЕСТАЦИИ ФИЗИЧЕСКИХ ЛИЦ НА ПРАВО ВЫПОЛНЕНИЯ РАБОТ ПО СПЕЦИАЛЬНОЙ ОЦЕНКЕ УСЛОВИЙ ТРУДА </vt:lpstr>
      <vt:lpstr>Презентация PowerPoint</vt:lpstr>
      <vt:lpstr>КОНТРОЛЬ И НАДЗОР ЗА ПРОВЕДЕНИЕМ СПЕЦИАЛЬНОЙ ОЦЕНКИ УСЛОВИЙ ТРУДА</vt:lpstr>
      <vt:lpstr>ЭКСПЕРТИЗА КАЧЕСТВА СПЕЦИАЛЬНОЙ ОЦЕНКИ УСЛОВИЙ ТРУДА</vt:lpstr>
      <vt:lpstr>РОЛЬ ПРОФСОЮЗОВ В СПЕЦИАЛЬНОЙ ОЦЕНКЕ УСЛОВИЙ ТРУДА</vt:lpstr>
      <vt:lpstr>Презентация PowerPoint</vt:lpstr>
      <vt:lpstr>Презентация PowerPoint</vt:lpstr>
      <vt:lpstr>Благодарю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RahmatulinVD</dc:creator>
  <cp:lastModifiedBy>Прессекретарь</cp:lastModifiedBy>
  <cp:revision>1248</cp:revision>
  <cp:lastPrinted>2014-12-16T01:04:06Z</cp:lastPrinted>
  <dcterms:created xsi:type="dcterms:W3CDTF">2012-09-14T15:26:24Z</dcterms:created>
  <dcterms:modified xsi:type="dcterms:W3CDTF">2014-12-22T05:31:11Z</dcterms:modified>
</cp:coreProperties>
</file>