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78" r:id="rId3"/>
    <p:sldId id="281" r:id="rId4"/>
    <p:sldId id="258" r:id="rId5"/>
    <p:sldId id="282" r:id="rId6"/>
    <p:sldId id="283" r:id="rId7"/>
    <p:sldId id="277" r:id="rId8"/>
    <p:sldId id="259" r:id="rId9"/>
    <p:sldId id="284" r:id="rId10"/>
    <p:sldId id="260" r:id="rId11"/>
    <p:sldId id="285" r:id="rId12"/>
    <p:sldId id="286" r:id="rId13"/>
    <p:sldId id="294" r:id="rId14"/>
    <p:sldId id="261" r:id="rId15"/>
    <p:sldId id="288" r:id="rId16"/>
    <p:sldId id="295" r:id="rId17"/>
    <p:sldId id="262" r:id="rId18"/>
    <p:sldId id="264" r:id="rId19"/>
    <p:sldId id="293" r:id="rId20"/>
    <p:sldId id="266" r:id="rId21"/>
    <p:sldId id="279" r:id="rId22"/>
    <p:sldId id="268" r:id="rId23"/>
    <p:sldId id="269" r:id="rId24"/>
    <p:sldId id="280" r:id="rId25"/>
    <p:sldId id="270" r:id="rId26"/>
    <p:sldId id="272" r:id="rId27"/>
    <p:sldId id="289" r:id="rId28"/>
    <p:sldId id="273" r:id="rId29"/>
    <p:sldId id="290" r:id="rId30"/>
    <p:sldId id="274" r:id="rId31"/>
    <p:sldId id="275" r:id="rId32"/>
    <p:sldId id="291" r:id="rId33"/>
    <p:sldId id="292" r:id="rId34"/>
    <p:sldId id="276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72816"/>
            <a:ext cx="8229600" cy="31249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Изменения в трудовом законодательстве Российской Федерации  в 2014 году</a:t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sz="2000" dirty="0" smtClean="0">
                <a:solidFill>
                  <a:schemeClr val="accent1"/>
                </a:solidFill>
              </a:rPr>
              <a:t>Федеральный закон Российской Федерации от 28.12.2013 № 421-ФЗ.</a:t>
            </a:r>
            <a:endParaRPr lang="ru-RU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810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117. Ежегодный дополнительный оплачиваемый отпуск работникам, занятым на работах с </a:t>
            </a:r>
            <a:r>
              <a:rPr lang="ru-RU" sz="2700" b="1" dirty="0" err="1" smtClean="0">
                <a:solidFill>
                  <a:srgbClr val="FF0000"/>
                </a:solidFill>
              </a:rPr>
              <a:t>вредн</a:t>
            </a:r>
            <a:r>
              <a:rPr lang="ru-RU" sz="2700" b="1" dirty="0" smtClean="0">
                <a:solidFill>
                  <a:srgbClr val="FF0000"/>
                </a:solidFill>
              </a:rPr>
              <a:t>. (</a:t>
            </a:r>
            <a:r>
              <a:rPr lang="ru-RU" sz="2700" b="1" dirty="0">
                <a:solidFill>
                  <a:srgbClr val="FF0000"/>
                </a:solidFill>
              </a:rPr>
              <a:t>или) опасными условиями труда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8856984" cy="5517232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  <a:buNone/>
            </a:pPr>
            <a:r>
              <a:rPr lang="ru-RU" sz="3000" b="1" u="sng" dirty="0" smtClean="0"/>
              <a:t>Прежняя редакция</a:t>
            </a:r>
          </a:p>
          <a:p>
            <a:r>
              <a:rPr lang="ru-RU" sz="2200" dirty="0" smtClean="0"/>
              <a:t> Ежегодный дополнительный оплачиваемый отпуск предоставляется работникам, занятым на работах с вредными и (или) опасными условиями труда: на подземных горных работах и открытых горных работах на разрезах и карьерах, в зонах радиоактивного заражения, на других работах, связанных с неблагоприятными воздействиями на здоровье человека вредных физических, химических, биологических и иных факторов.</a:t>
            </a:r>
          </a:p>
          <a:p>
            <a:r>
              <a:rPr lang="ru-RU" sz="2200" dirty="0" smtClean="0"/>
              <a:t>Минимальная продолжительность ежегодного дополнительного оплачиваемого отпуска работникам, занятым на работах с вредными и (или) опасными условиями труда, и условия его предоставления  устанавливаются в порядке, определяемом Правительством Российской Федерации, с учетом мнения Российской трехсторонней комиссии по регулированию социально-трудовых отношений.</a:t>
            </a:r>
          </a:p>
          <a:p>
            <a:endParaRPr lang="ru-RU" sz="10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0604" y="1124744"/>
            <a:ext cx="9144000" cy="5616624"/>
          </a:xfrm>
        </p:spPr>
        <p:txBody>
          <a:bodyPr>
            <a:normAutofit fontScale="40000" lnSpcReduction="20000"/>
          </a:bodyPr>
          <a:lstStyle/>
          <a:p>
            <a:pPr algn="r">
              <a:buNone/>
            </a:pPr>
            <a:r>
              <a:rPr lang="ru-RU" sz="8600" b="1" u="sng" dirty="0" smtClean="0"/>
              <a:t>Новая редакция </a:t>
            </a:r>
          </a:p>
          <a:p>
            <a:pPr>
              <a:lnSpc>
                <a:spcPct val="120000"/>
              </a:lnSpc>
            </a:pPr>
            <a:r>
              <a:rPr lang="ru-RU" sz="7200" dirty="0" smtClean="0"/>
              <a:t> Ежегодный дополнительный оплачиваемый отпуск предоставляется работникам, </a:t>
            </a:r>
            <a:r>
              <a:rPr lang="ru-RU" sz="7200" i="1" u="sng" dirty="0" smtClean="0"/>
              <a:t>условия труда на рабочих местах которых по результатам специальной оценки условий труда отнесены к вредным условиям труда 2, 3 или 4 степени либо опасным условиям труда.</a:t>
            </a:r>
          </a:p>
          <a:p>
            <a:pPr>
              <a:lnSpc>
                <a:spcPct val="120000"/>
              </a:lnSpc>
            </a:pPr>
            <a:r>
              <a:rPr lang="ru-RU" sz="7200" i="1" u="sng" dirty="0" smtClean="0"/>
              <a:t>Минимальная продолжительность ежегодного дополнительного оплачиваемого отпуска работникам, </a:t>
            </a:r>
            <a:r>
              <a:rPr lang="ru-RU" sz="7200" dirty="0" smtClean="0"/>
              <a:t>указанным в части первой настоящей статьи, </a:t>
            </a:r>
            <a:r>
              <a:rPr lang="ru-RU" sz="7200" i="1" u="sng" dirty="0" smtClean="0"/>
              <a:t>составляет 7 календарных дней.</a:t>
            </a:r>
          </a:p>
          <a:p>
            <a:endParaRPr lang="ru-RU" sz="4800" dirty="0" smtClean="0"/>
          </a:p>
          <a:p>
            <a:endParaRPr lang="ru-RU" sz="4800" b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274320"/>
            <a:ext cx="8682168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117. Ежегодный дополнительный оплачиваемый отпуск работникам, занятым на работах с </a:t>
            </a:r>
            <a:r>
              <a:rPr lang="ru-RU" sz="2700" b="1" dirty="0" err="1" smtClean="0">
                <a:solidFill>
                  <a:srgbClr val="FF0000"/>
                </a:solidFill>
              </a:rPr>
              <a:t>вредн</a:t>
            </a:r>
            <a:r>
              <a:rPr lang="ru-RU" sz="2700" b="1" dirty="0" smtClean="0">
                <a:solidFill>
                  <a:srgbClr val="FF0000"/>
                </a:solidFill>
              </a:rPr>
              <a:t>. (</a:t>
            </a:r>
            <a:r>
              <a:rPr lang="ru-RU" sz="2700" b="1" dirty="0">
                <a:solidFill>
                  <a:srgbClr val="FF0000"/>
                </a:solidFill>
              </a:rPr>
              <a:t>или) опасными условиями труда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5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0604" y="1124744"/>
            <a:ext cx="9144000" cy="5616624"/>
          </a:xfrm>
        </p:spPr>
        <p:txBody>
          <a:bodyPr>
            <a:normAutofit fontScale="40000" lnSpcReduction="20000"/>
          </a:bodyPr>
          <a:lstStyle/>
          <a:p>
            <a:pPr algn="r">
              <a:buNone/>
            </a:pPr>
            <a:r>
              <a:rPr lang="ru-RU" sz="8600" b="1" u="sng" dirty="0" smtClean="0"/>
              <a:t>Новая редакция </a:t>
            </a:r>
          </a:p>
          <a:p>
            <a:pPr>
              <a:lnSpc>
                <a:spcPct val="120000"/>
              </a:lnSpc>
            </a:pPr>
            <a:r>
              <a:rPr lang="ru-RU" sz="7200" dirty="0" smtClean="0"/>
              <a:t> </a:t>
            </a:r>
            <a:r>
              <a:rPr lang="ru-RU" sz="8800" dirty="0" smtClean="0"/>
              <a:t>Продолжительность ежегодного дополнительного оплачиваемого отпуска конкретного работника устанавливается трудовым договором </a:t>
            </a:r>
            <a:r>
              <a:rPr lang="ru-RU" sz="8800" dirty="0" smtClean="0">
                <a:solidFill>
                  <a:srgbClr val="FF0000"/>
                </a:solidFill>
              </a:rPr>
              <a:t>на основании отраслевого (межотраслевого) соглашения и коллективного договора с учетом результатов специальной оценки условий труда</a:t>
            </a:r>
            <a:r>
              <a:rPr lang="ru-RU" sz="8800" dirty="0" smtClean="0"/>
              <a:t>.</a:t>
            </a:r>
          </a:p>
          <a:p>
            <a:endParaRPr lang="ru-RU" sz="4800" dirty="0" smtClean="0"/>
          </a:p>
          <a:p>
            <a:endParaRPr lang="ru-RU" sz="4800" b="1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274320"/>
            <a:ext cx="8682168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117. Ежегодный дополнительный оплачиваемый отпуск работникам, занятым на работах с </a:t>
            </a:r>
            <a:r>
              <a:rPr lang="ru-RU" sz="2700" b="1" dirty="0" smtClean="0">
                <a:solidFill>
                  <a:srgbClr val="FF0000"/>
                </a:solidFill>
              </a:rPr>
              <a:t>вредными (</a:t>
            </a:r>
            <a:r>
              <a:rPr lang="ru-RU" sz="2700" b="1" dirty="0">
                <a:solidFill>
                  <a:srgbClr val="FF0000"/>
                </a:solidFill>
              </a:rPr>
              <a:t>или) опасными условиями труда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10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0604" y="116632"/>
            <a:ext cx="9144000" cy="6624736"/>
          </a:xfrm>
        </p:spPr>
        <p:txBody>
          <a:bodyPr>
            <a:normAutofit fontScale="25000" lnSpcReduction="20000"/>
          </a:bodyPr>
          <a:lstStyle/>
          <a:p>
            <a:pPr algn="r">
              <a:buNone/>
            </a:pPr>
            <a:r>
              <a:rPr lang="ru-RU" sz="8600" b="1" u="sng" dirty="0" smtClean="0">
                <a:solidFill>
                  <a:srgbClr val="FF0000"/>
                </a:solidFill>
              </a:rPr>
              <a:t>2 пункт в новой редакции </a:t>
            </a:r>
          </a:p>
          <a:p>
            <a:pPr>
              <a:lnSpc>
                <a:spcPct val="120000"/>
              </a:lnSpc>
            </a:pPr>
            <a:r>
              <a:rPr lang="ru-RU" sz="12000" dirty="0" smtClean="0"/>
              <a:t>На основании отраслевого (межотраслевого) соглашения и коллективных договоров, </a:t>
            </a:r>
            <a:r>
              <a:rPr lang="ru-RU" sz="12000" b="1" u="sng" dirty="0" smtClean="0">
                <a:solidFill>
                  <a:srgbClr val="FF0000"/>
                </a:solidFill>
              </a:rPr>
              <a:t>а также письменного согласия работника, </a:t>
            </a:r>
            <a:r>
              <a:rPr lang="ru-RU" sz="12000" dirty="0" smtClean="0"/>
              <a:t>оформленного путем заключения отдельного соглашения к трудовому договору, </a:t>
            </a:r>
            <a:r>
              <a:rPr lang="ru-RU" sz="12000" i="1" u="sng" dirty="0" smtClean="0"/>
              <a:t>часть ежегодного дополнительного оплачиваемого отпуска, которая превышает минимальную продолжительность данного отпуска, </a:t>
            </a:r>
            <a:r>
              <a:rPr lang="ru-RU" sz="12000" dirty="0" smtClean="0"/>
              <a:t>установленную частью второй настоящей статьи, </a:t>
            </a:r>
            <a:r>
              <a:rPr lang="ru-RU" sz="12000" i="1" u="sng" dirty="0" smtClean="0"/>
              <a:t>может быть заменена отдельно устанавливаемой денежной компенсацией</a:t>
            </a:r>
            <a:r>
              <a:rPr lang="ru-RU" sz="12000" b="1" dirty="0" smtClean="0"/>
              <a:t> </a:t>
            </a:r>
            <a:r>
              <a:rPr lang="ru-RU" sz="12000" dirty="0" smtClean="0"/>
              <a:t>в порядке, в размерах и на условиях, которые установлены отраслевым (межотраслевым) соглашением и коллективными договорами.</a:t>
            </a:r>
          </a:p>
          <a:p>
            <a:endParaRPr lang="ru-RU" sz="4800" dirty="0" smtClean="0"/>
          </a:p>
          <a:p>
            <a:endParaRPr lang="ru-RU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3015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147. Оплата труда работников, занятых тяжелых работах, работах с вредными и (или) опасными и иными особыми условиями труда</a:t>
            </a:r>
            <a:r>
              <a:rPr lang="ru-RU" sz="4400" b="1" dirty="0"/>
              <a:t/>
            </a:r>
            <a:br>
              <a:rPr lang="ru-RU" sz="4400" b="1" dirty="0"/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9036496" cy="5733256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  <a:buNone/>
            </a:pPr>
            <a:r>
              <a:rPr lang="ru-RU" sz="3000" b="1" u="sng" dirty="0" smtClean="0"/>
              <a:t>Прежняя редакция</a:t>
            </a:r>
          </a:p>
          <a:p>
            <a:r>
              <a:rPr lang="ru-RU" sz="1900" dirty="0" smtClean="0"/>
              <a:t>Оплата труда работников, занятых на тяжелых работах, работах с вредными и (или) опасными и иными особыми условиями труда, устанавливается в повышенном размере по сравнению с тарифными ставками, окладами (должностными окладами), установленными для различных видов работ с нормальными условиями труда, но не ниже размеров, установленных трудовым законодательством и иными нормативными правовыми актами, содержащими нормы трудового права.</a:t>
            </a:r>
          </a:p>
          <a:p>
            <a:r>
              <a:rPr lang="ru-RU" sz="1900" dirty="0" smtClean="0"/>
              <a:t>Минимальные размеры повышения оплаты труда работников, занятым на тяжелых работах, работах с вредными и (или) опасными и иными особыми условиями труда, и условия указанного повышения устанавливается в порядке, определяемом Правительством Российской Федерации, с учетом мнения трехсторонней комиссии по регулированию социально-трудовых отношений.</a:t>
            </a:r>
          </a:p>
          <a:p>
            <a:r>
              <a:rPr lang="ru-RU" sz="1900" dirty="0" smtClean="0"/>
              <a:t>Конкретные размеры повышения оплаты труда устанавливаются работодателем с учетом мнения представительного органа работников в порядке, установленном статьей 372 настоящего Кодекса для принятия локальных нормативных актов, либо коллективным договором, трудовым договором.</a:t>
            </a:r>
          </a:p>
          <a:p>
            <a:endParaRPr lang="ru-RU" sz="10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147. Оплата труда работников, занятых тяжелых работах, работах с вредными и (или) опасными и иными особыми условиями труда</a:t>
            </a:r>
            <a:r>
              <a:rPr lang="ru-RU" sz="4400" b="1" dirty="0"/>
              <a:t/>
            </a:r>
            <a:br>
              <a:rPr lang="ru-RU" sz="4400" b="1" dirty="0"/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196752"/>
            <a:ext cx="8933688" cy="5661248"/>
          </a:xfr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buNone/>
            </a:pPr>
            <a:r>
              <a:rPr lang="ru-RU" sz="3000" b="1" u="sng" dirty="0" smtClean="0"/>
              <a:t>Новая редакция </a:t>
            </a:r>
          </a:p>
          <a:p>
            <a:r>
              <a:rPr lang="ru-RU" sz="3200" dirty="0" smtClean="0"/>
              <a:t>Оплата труда работников, занятых на работах с вредными и (или) опасными условиями труда, устанавливается в повышенном размере.</a:t>
            </a:r>
          </a:p>
          <a:p>
            <a:endParaRPr lang="ru-RU" sz="3200" dirty="0" smtClean="0"/>
          </a:p>
          <a:p>
            <a:r>
              <a:rPr lang="ru-RU" sz="3200" i="1" dirty="0" smtClean="0"/>
              <a:t>Минимальный размер повышения оплаты труда </a:t>
            </a:r>
            <a:r>
              <a:rPr lang="ru-RU" sz="3200" dirty="0" smtClean="0"/>
              <a:t>работникам, занятым на работах с вредными и (или) опасными условиями труда, </a:t>
            </a:r>
            <a:r>
              <a:rPr lang="ru-RU" sz="3200" i="1" dirty="0" smtClean="0"/>
              <a:t>составляет 4 процента тарифной ставки (оклада), </a:t>
            </a:r>
            <a:r>
              <a:rPr lang="ru-RU" sz="3200" dirty="0" smtClean="0"/>
              <a:t>установленной для различных видов работ с нормальными условиями труда.</a:t>
            </a:r>
          </a:p>
          <a:p>
            <a:pPr marL="82296" indent="0">
              <a:buNone/>
            </a:pPr>
            <a:endParaRPr lang="ru-RU" sz="4800" dirty="0" smtClean="0"/>
          </a:p>
          <a:p>
            <a:endParaRPr lang="ru-RU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231150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FF0000"/>
                </a:solidFill>
              </a:rPr>
              <a:t>Статья 147. Оплата труда работников, занятых тяжелых работах, работах с вредными и (или) опасными и иными особыми условиями труда</a:t>
            </a:r>
            <a:r>
              <a:rPr lang="ru-RU" sz="4400" b="1" dirty="0"/>
              <a:t/>
            </a:r>
            <a:br>
              <a:rPr lang="ru-RU" sz="4400" b="1" dirty="0"/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196752"/>
            <a:ext cx="8933688" cy="5661248"/>
          </a:xfrm>
        </p:spPr>
        <p:txBody>
          <a:bodyPr>
            <a:normAutofit/>
          </a:bodyPr>
          <a:lstStyle/>
          <a:p>
            <a:pPr algn="r">
              <a:lnSpc>
                <a:spcPct val="80000"/>
              </a:lnSpc>
              <a:buNone/>
            </a:pPr>
            <a:r>
              <a:rPr lang="ru-RU" sz="3000" b="1" u="sng" smtClean="0"/>
              <a:t>Новая редакция</a:t>
            </a:r>
          </a:p>
          <a:p>
            <a:pPr algn="r">
              <a:lnSpc>
                <a:spcPct val="80000"/>
              </a:lnSpc>
              <a:buNone/>
            </a:pPr>
            <a:r>
              <a:rPr lang="ru-RU" sz="3000" b="1" u="sng" smtClean="0"/>
              <a:t> </a:t>
            </a:r>
            <a:endParaRPr lang="ru-RU" sz="3000" b="1" u="sng" dirty="0" smtClean="0"/>
          </a:p>
          <a:p>
            <a:r>
              <a:rPr lang="ru-RU" sz="3600" dirty="0" smtClean="0"/>
              <a:t>Конкретные размеры повышения оплаты труда устанавливаются работодателем </a:t>
            </a:r>
            <a:r>
              <a:rPr lang="ru-RU" sz="3600" b="1" u="sng" dirty="0" smtClean="0"/>
              <a:t>с учетом мнения представительного органа работников </a:t>
            </a:r>
            <a:r>
              <a:rPr lang="ru-RU" sz="3600" dirty="0" smtClean="0"/>
              <a:t>в порядке, установленном статьей 372 настоящего Кодекса для принятия локальных нормативных актов, либо коллективным договором, трудовым договором.</a:t>
            </a:r>
          </a:p>
          <a:p>
            <a:endParaRPr lang="ru-RU" sz="4800" dirty="0" smtClean="0"/>
          </a:p>
          <a:p>
            <a:endParaRPr lang="ru-RU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387335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68760"/>
            <a:ext cx="8229600" cy="23328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100" dirty="0" smtClean="0">
                <a:solidFill>
                  <a:schemeClr val="accent1"/>
                </a:solidFill>
              </a:rPr>
              <a:t>КОДЕКС РОССИЙСКОЙ ФЕДЕРАЦИИ ОБ АДМИНИСТРАТИВНЫХ ПРАВОНАРУШЕНИЯХ</a:t>
            </a:r>
            <a:endParaRPr lang="ru-RU" sz="41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Статья 5.27 Нарушение законодательства о труде и об охране труда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47800"/>
            <a:ext cx="8964488" cy="5293568"/>
          </a:xfrm>
        </p:spPr>
        <p:txBody>
          <a:bodyPr>
            <a:noAutofit/>
          </a:bodyPr>
          <a:lstStyle/>
          <a:p>
            <a:r>
              <a:rPr lang="ru-RU" sz="2600" dirty="0" smtClean="0"/>
              <a:t>1. Нарушение законодательства о труде и об охране труда </a:t>
            </a:r>
          </a:p>
          <a:p>
            <a:pPr marL="82296" indent="0">
              <a:buNone/>
            </a:pPr>
            <a:r>
              <a:rPr lang="ru-RU" sz="2600" dirty="0" smtClean="0"/>
              <a:t>влечет наложение административного штрафа:</a:t>
            </a:r>
          </a:p>
          <a:p>
            <a:pPr marL="82296" indent="0">
              <a:buNone/>
            </a:pPr>
            <a:r>
              <a:rPr lang="ru-RU" sz="2600" i="1" u="sng" dirty="0" smtClean="0"/>
              <a:t>на должностных лиц </a:t>
            </a:r>
            <a:r>
              <a:rPr lang="ru-RU" sz="2600" dirty="0" smtClean="0"/>
              <a:t>в размере</a:t>
            </a:r>
            <a:r>
              <a:rPr lang="ru-RU" sz="2600" dirty="0" smtClean="0">
                <a:solidFill>
                  <a:srgbClr val="FF0000"/>
                </a:solidFill>
              </a:rPr>
              <a:t> от одной тысячи до пяти тысяч рублей;</a:t>
            </a:r>
            <a:r>
              <a:rPr lang="ru-RU" sz="26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i="1" u="sng" dirty="0" smtClean="0"/>
              <a:t>на лиц, осуществляющих предпринимательскую деятельность без образования юридического лица, </a:t>
            </a:r>
            <a:r>
              <a:rPr lang="ru-RU" sz="2600" dirty="0" smtClean="0"/>
              <a:t>- </a:t>
            </a:r>
            <a:r>
              <a:rPr lang="ru-RU" sz="2600" dirty="0" smtClean="0">
                <a:solidFill>
                  <a:srgbClr val="FF0000"/>
                </a:solidFill>
              </a:rPr>
              <a:t>от одной тысячи до пяти тысяч рублей или </a:t>
            </a:r>
            <a:r>
              <a:rPr lang="ru-RU" sz="2600" dirty="0" smtClean="0"/>
              <a:t>административное </a:t>
            </a:r>
            <a:r>
              <a:rPr lang="ru-RU" sz="2600" dirty="0" smtClean="0">
                <a:solidFill>
                  <a:srgbClr val="FF0000"/>
                </a:solidFill>
              </a:rPr>
              <a:t>приостановление деятельности на срок до девяноста суток;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600" i="1" u="sng" dirty="0" smtClean="0"/>
              <a:t>на юридических лиц </a:t>
            </a:r>
            <a:r>
              <a:rPr lang="ru-RU" sz="2600" dirty="0" smtClean="0"/>
              <a:t>- </a:t>
            </a:r>
            <a:r>
              <a:rPr lang="ru-RU" sz="2600" dirty="0" smtClean="0">
                <a:solidFill>
                  <a:srgbClr val="FF0000"/>
                </a:solidFill>
              </a:rPr>
              <a:t>от тридцати тысяч до пятидесяти тысяч рублей или административное приостановление деятельности на срок до девяноста суток.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txBody>
          <a:bodyPr>
            <a:noAutofit/>
          </a:bodyPr>
          <a:lstStyle/>
          <a:p>
            <a:r>
              <a:rPr lang="ru-RU" sz="3700" dirty="0" smtClean="0">
                <a:solidFill>
                  <a:srgbClr val="FF0000"/>
                </a:solidFill>
              </a:rPr>
              <a:t>Статья 5.27 Нарушение законодательства о труде и об охране труда</a:t>
            </a:r>
            <a:endParaRPr lang="ru-RU" sz="37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2. Нарушение законодательства о труде и об охране труда </a:t>
            </a:r>
            <a:r>
              <a:rPr lang="ru-RU" sz="3600" u="sng" dirty="0" smtClean="0"/>
              <a:t>должностным лицом, ранее подвергнутым административному наказанию </a:t>
            </a:r>
            <a:r>
              <a:rPr lang="ru-RU" sz="3600" dirty="0" smtClean="0"/>
              <a:t>за аналогичное административное правонарушение, -  </a:t>
            </a:r>
            <a:r>
              <a:rPr lang="ru-RU" sz="3600" b="1" dirty="0" smtClean="0">
                <a:solidFill>
                  <a:srgbClr val="FF0000"/>
                </a:solidFill>
              </a:rPr>
              <a:t>влечет дисквалификацию на срок от одного года до трех лет.</a:t>
            </a:r>
            <a:r>
              <a:rPr lang="ru-RU" sz="3600" dirty="0" smtClean="0"/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138344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u="sng" dirty="0"/>
              <a:t>Новая редакция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>
                <a:solidFill>
                  <a:srgbClr val="FF0000"/>
                </a:solidFill>
              </a:rPr>
              <a:t>Статья 67.1. Последствия фактического допущения к работе не уполномоченным на это лицом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43608" y="1524000"/>
            <a:ext cx="8100392" cy="5073352"/>
          </a:xfrm>
        </p:spPr>
        <p:txBody>
          <a:bodyPr>
            <a:noAutofit/>
          </a:bodyPr>
          <a:lstStyle/>
          <a:p>
            <a:r>
              <a:rPr lang="ru-RU" sz="2600" dirty="0" smtClean="0"/>
              <a:t>Если </a:t>
            </a:r>
            <a:r>
              <a:rPr lang="ru-RU" sz="2600" dirty="0"/>
              <a:t>физическое лицо было фактически допущено к работе работником, не уполномоченным на это работодателем, и работодатель или его уполномоченный на это представитель отказывается признать отношения, возникшие между лицом, фактически допущенным к работе, и данным работодателем, трудовыми отношениями (заключить с лицом, фактически допущенным к работе, трудовой договор), работодатель, в интересах которого была выполнена работа, обязан оплатить такому физическому лицу фактически отработанное им время (выполненную работу).</a:t>
            </a:r>
          </a:p>
          <a:p>
            <a:pPr marL="82296" indent="0">
              <a:buNone/>
            </a:pPr>
            <a:endParaRPr lang="ru-RU" sz="18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0675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700" dirty="0" smtClean="0">
                <a:solidFill>
                  <a:schemeClr val="accent1"/>
                </a:solidFill>
              </a:rPr>
              <a:t>Изменения в статью 5.27 </a:t>
            </a:r>
            <a:r>
              <a:rPr lang="ru-RU" sz="3700" dirty="0" err="1" smtClean="0">
                <a:solidFill>
                  <a:schemeClr val="accent1"/>
                </a:solidFill>
              </a:rPr>
              <a:t>КоАП</a:t>
            </a:r>
            <a:r>
              <a:rPr lang="ru-RU" sz="3700" dirty="0" smtClean="0">
                <a:solidFill>
                  <a:schemeClr val="accent1"/>
                </a:solidFill>
              </a:rPr>
              <a:t> РФ, вступающие в силу с 01 января 2015 года</a:t>
            </a:r>
            <a:endParaRPr lang="ru-RU" sz="3700" dirty="0">
              <a:solidFill>
                <a:schemeClr val="accent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ru-RU" dirty="0" smtClean="0">
              <a:latin typeface="+mj-lt"/>
            </a:endParaRPr>
          </a:p>
          <a:p>
            <a:pPr algn="ctr"/>
            <a:r>
              <a:rPr lang="ru-RU" dirty="0" smtClean="0">
                <a:latin typeface="+mj-lt"/>
              </a:rPr>
              <a:t>Статья 5.27. Нарушение трудового законодательства и иных нормативных правовых актов, содержащих нормы трудового права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8640"/>
            <a:ext cx="9036496" cy="6669360"/>
          </a:xfrm>
        </p:spPr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1. Нарушение трудового законодательства и иных нормативных правовых актов, содержащих нормы трудового права, </a:t>
            </a:r>
            <a:r>
              <a:rPr lang="ru-RU" dirty="0"/>
              <a:t>если иное не предусмотрено частями 2 и 3 настоящей статьи и статьей 5.27.1 настоящего Кодекса, -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влечет </a:t>
            </a:r>
            <a:r>
              <a:rPr lang="ru-RU" dirty="0"/>
              <a:t>предупреждение или наложение административного штрафа на должностных лиц в размере </a:t>
            </a:r>
            <a:r>
              <a:rPr lang="ru-RU" b="1" u="sng" dirty="0"/>
              <a:t>от одной тысячи до пяти тысяч рублей; </a:t>
            </a:r>
            <a:endParaRPr lang="ru-RU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на </a:t>
            </a:r>
            <a:r>
              <a:rPr lang="ru-RU" dirty="0"/>
              <a:t>лиц, осуществляющих предпринимательскую деятельность без образования юридического лица, - </a:t>
            </a:r>
            <a:r>
              <a:rPr lang="ru-RU" b="1" u="sng" dirty="0"/>
              <a:t>от одной тысячи до пяти тысяч рублей</a:t>
            </a:r>
            <a:r>
              <a:rPr lang="ru-RU" b="1" u="sng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/>
              <a:t>на юридических лиц - </a:t>
            </a:r>
            <a:r>
              <a:rPr lang="ru-RU" b="1" u="sng" dirty="0"/>
              <a:t>от тридцати тысяч до пятидесяти тысяч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378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59735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2. Фактическое допущение к работе лицом, не уполномоченным на это работодателем, в случае, если работодатель или его уполномоченный на это представитель </a:t>
            </a:r>
            <a:r>
              <a:rPr lang="ru-RU" sz="2800" b="1" dirty="0" smtClean="0">
                <a:solidFill>
                  <a:srgbClr val="FF0000"/>
                </a:solidFill>
              </a:rPr>
              <a:t>отказывается признать отношения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, возникшие между лицом, фактически допущенным к работе, и данным работодателем,</a:t>
            </a:r>
            <a:r>
              <a:rPr lang="ru-RU" sz="2800" b="1" dirty="0" smtClean="0">
                <a:solidFill>
                  <a:srgbClr val="FF0000"/>
                </a:solidFill>
              </a:rPr>
              <a:t> трудовыми отношениями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(не заключает с лицом, фактически допущенным к работе, трудовой договор), -</a:t>
            </a:r>
          </a:p>
          <a:p>
            <a:pPr marL="82296" indent="0">
              <a:buNone/>
            </a:pPr>
            <a:r>
              <a:rPr lang="ru-RU" sz="2800" dirty="0" smtClean="0"/>
              <a:t>влечет наложение административного штрафа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граждан в размере </a:t>
            </a:r>
            <a:r>
              <a:rPr lang="ru-RU" sz="2800" b="1" u="sng" dirty="0" smtClean="0"/>
              <a:t>от трех тысяч до пяти тысяч рублей;</a:t>
            </a:r>
            <a:r>
              <a:rPr lang="ru-RU" sz="2800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должностных лиц - </a:t>
            </a:r>
            <a:r>
              <a:rPr lang="ru-RU" sz="2800" b="1" u="sng" dirty="0" smtClean="0"/>
              <a:t>от десяти тысяч до двадцати тысяч рублей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12068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3. </a:t>
            </a:r>
            <a:r>
              <a:rPr lang="ru-RU" sz="2800" b="1" u="sng" dirty="0" smtClean="0">
                <a:solidFill>
                  <a:srgbClr val="FF0000"/>
                </a:solidFill>
              </a:rPr>
              <a:t>Уклонение от оформления или ненадлежащее оформление трудового договора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либо заключение гражданско-правового договора, фактически регулирующего трудовые отношения между работником и работодателем, -</a:t>
            </a:r>
          </a:p>
          <a:p>
            <a:pPr marL="82296" indent="0">
              <a:buNone/>
            </a:pPr>
            <a:r>
              <a:rPr lang="ru-RU" sz="2800" dirty="0" smtClean="0"/>
              <a:t>влечет наложение административного штрафа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должностных лиц в размере</a:t>
            </a:r>
            <a:r>
              <a:rPr lang="ru-RU" sz="2800" b="1" u="sng" dirty="0" smtClean="0"/>
              <a:t> от десяти тысяч до двадцати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лиц, осуществляющих предпринимательскую деятельность без образования юридического лица, - </a:t>
            </a:r>
            <a:r>
              <a:rPr lang="ru-RU" sz="2800" b="1" u="sng" dirty="0" smtClean="0"/>
              <a:t>от пяти тысяч до десяти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юридических лиц - </a:t>
            </a:r>
            <a:r>
              <a:rPr lang="ru-RU" sz="2800" b="1" u="sng" dirty="0" smtClean="0"/>
              <a:t>от пятидесяти тысяч до ста тысяч рублей.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0"/>
            <a:ext cx="8826184" cy="674136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4. Совершение административного правонарушения, предусмотренного частью 1 настоящей статьи, </a:t>
            </a:r>
            <a:r>
              <a:rPr lang="ru-RU" b="1" dirty="0">
                <a:solidFill>
                  <a:srgbClr val="FF0000"/>
                </a:solidFill>
              </a:rPr>
              <a:t>лицом, ранее подвергнутым административному наказанию за аналогичное административное правонарушение, -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влечет наложение административного штрафа на должностных лиц в размере </a:t>
            </a:r>
            <a:r>
              <a:rPr lang="ru-RU" b="1" u="sng" dirty="0"/>
              <a:t>от десяти тысяч до двадцати тысяч рублей или дисквалификацию на срок от одного года до трех лет; </a:t>
            </a:r>
            <a:endParaRPr lang="ru-RU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на </a:t>
            </a:r>
            <a:r>
              <a:rPr lang="ru-RU" dirty="0"/>
              <a:t>лиц, осуществляющих предпринимательскую деятельность без образования юридического лица, - </a:t>
            </a:r>
            <a:r>
              <a:rPr lang="ru-RU" b="1" u="sng" dirty="0"/>
              <a:t>от десяти тысяч до двадцати тысяч рублей; </a:t>
            </a:r>
            <a:endParaRPr lang="ru-RU" b="1" u="sng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на </a:t>
            </a:r>
            <a:r>
              <a:rPr lang="ru-RU" dirty="0"/>
              <a:t>юридических лиц - </a:t>
            </a:r>
            <a:r>
              <a:rPr lang="ru-RU" b="1" u="sng" dirty="0"/>
              <a:t>от пятидесяти тысяч до семидесяти тысяч рублей.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066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597352"/>
          </a:xfrm>
        </p:spPr>
        <p:txBody>
          <a:bodyPr>
            <a:normAutofit lnSpcReduction="10000"/>
          </a:bodyPr>
          <a:lstStyle/>
          <a:p>
            <a:endParaRPr lang="ru-RU" sz="2000" b="1" dirty="0" smtClean="0"/>
          </a:p>
          <a:p>
            <a:pPr algn="just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5. Совершение административных правонарушений, предусмотренных частью 2 или 3 настоящей статьи, </a:t>
            </a:r>
            <a:r>
              <a:rPr lang="ru-RU" sz="2800" b="1" dirty="0" smtClean="0">
                <a:solidFill>
                  <a:srgbClr val="FF0000"/>
                </a:solidFill>
              </a:rPr>
              <a:t>лицом, ранее подвергнутым административному наказанию за аналогичное административное правонарушение,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-</a:t>
            </a:r>
          </a:p>
          <a:p>
            <a:pPr marL="82296" indent="0" algn="just">
              <a:buNone/>
            </a:pPr>
            <a:r>
              <a:rPr lang="ru-RU" sz="2800" dirty="0" smtClean="0"/>
              <a:t>влечет наложение административного штрафа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граждан в размере </a:t>
            </a:r>
            <a:r>
              <a:rPr lang="ru-RU" sz="2800" b="1" u="sng" dirty="0" smtClean="0"/>
              <a:t>пяти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должностных лиц - </a:t>
            </a:r>
            <a:r>
              <a:rPr lang="ru-RU" sz="2800" b="1" u="sng" dirty="0" smtClean="0"/>
              <a:t>дисквалификацию на срок от одного года до трех лет;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лиц, осуществляющих предпринимательскую деятельность без образования юридического лица, - </a:t>
            </a:r>
            <a:r>
              <a:rPr lang="ru-RU" sz="2800" b="1" u="sng" dirty="0" smtClean="0"/>
              <a:t>от тридцати тысяч до сорока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юридических лиц - </a:t>
            </a:r>
            <a:r>
              <a:rPr lang="ru-RU" sz="2800" b="1" u="sng" dirty="0" smtClean="0"/>
              <a:t>от ста тысяч до двухсот тысяч рублей;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8964488" cy="652534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+mj-lt"/>
              </a:rPr>
              <a:t>Статья 5.27.1 Нарушение государственных нормативных требований охраны труда, содержащихся в федеральных законах и иных нормативных правовых актах Российской Федерации</a:t>
            </a:r>
          </a:p>
          <a:p>
            <a:endParaRPr lang="ru-RU" sz="2000" dirty="0" smtClean="0"/>
          </a:p>
          <a:p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1. Нарушение государственных нормативных требований охраны труда, содержащихся в федеральных законах и иных нормативных правовых актах Российской Федерации, за исключением случаев, предусмотренных частями 2 - 4 настоящей статьи, -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rgbClr val="FF0000"/>
                </a:solidFill>
              </a:rPr>
              <a:t>на должностных лиц </a:t>
            </a:r>
            <a:r>
              <a:rPr lang="ru-RU" sz="2400" dirty="0"/>
              <a:t>влечет </a:t>
            </a:r>
            <a:r>
              <a:rPr lang="ru-RU" sz="2400" dirty="0" smtClean="0"/>
              <a:t>предупреждение или наложение административного штрафа в размере </a:t>
            </a:r>
            <a:r>
              <a:rPr lang="ru-RU" sz="2400" b="1" u="sng" dirty="0" smtClean="0"/>
              <a:t>от двух до пяти тысяч рублей;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на лиц, осуществляющих </a:t>
            </a:r>
            <a:r>
              <a:rPr lang="ru-RU" sz="2400" dirty="0" smtClean="0">
                <a:solidFill>
                  <a:srgbClr val="FF0000"/>
                </a:solidFill>
              </a:rPr>
              <a:t>предпринимательскую деятельность без образования юридического лица, </a:t>
            </a:r>
            <a:r>
              <a:rPr lang="ru-RU" sz="2400" dirty="0" smtClean="0"/>
              <a:t>- </a:t>
            </a:r>
            <a:r>
              <a:rPr lang="ru-RU" sz="2400" b="1" u="sng" dirty="0" smtClean="0"/>
              <a:t>от двух до пяти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на юридических лиц - </a:t>
            </a:r>
            <a:r>
              <a:rPr lang="ru-RU" sz="2400" dirty="0" smtClean="0"/>
              <a:t>от </a:t>
            </a:r>
            <a:r>
              <a:rPr lang="ru-RU" sz="2400" b="1" u="sng" dirty="0" smtClean="0"/>
              <a:t>пятидесяти до восьмидесяти тысяч рублей</a:t>
            </a:r>
            <a:r>
              <a:rPr lang="ru-RU" sz="2400" dirty="0" smtClean="0"/>
              <a:t>.</a:t>
            </a:r>
          </a:p>
          <a:p>
            <a:pPr algn="just"/>
            <a:endParaRPr lang="ru-RU" sz="22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336704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+mj-lt"/>
              </a:rPr>
              <a:t>Статья 5.27.1 Нарушение государственных нормативных требований охраны труда, содержащихся в федеральных законах и иных нормативных правовых актах Российской Федерации</a:t>
            </a:r>
          </a:p>
          <a:p>
            <a:endParaRPr lang="ru-RU" sz="2000" dirty="0" smtClean="0"/>
          </a:p>
          <a:p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2. Нарушение работодателем установленного порядка проведения </a:t>
            </a:r>
            <a:r>
              <a:rPr lang="ru-RU" sz="2800" dirty="0" smtClean="0">
                <a:solidFill>
                  <a:srgbClr val="FF0000"/>
                </a:solidFill>
              </a:rPr>
              <a:t>специальной оценки условий труда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на рабочих местах или ее не проведение - </a:t>
            </a:r>
            <a:r>
              <a:rPr lang="ru-RU" sz="2800" dirty="0" smtClean="0"/>
              <a:t>влечет предупреждение или наложение административного штрафа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должностных лиц в размере </a:t>
            </a:r>
            <a:r>
              <a:rPr lang="ru-RU" sz="2800" b="1" u="sng" dirty="0" smtClean="0"/>
              <a:t>от пяти до десяти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лиц, осуществляющих предпринимательскую деятельность без образования юридического лица, -</a:t>
            </a:r>
            <a:r>
              <a:rPr lang="ru-RU" sz="2800" b="1" u="sng" dirty="0" smtClean="0"/>
              <a:t> от пяти до десяти тысяч рублей</a:t>
            </a:r>
            <a:r>
              <a:rPr lang="ru-RU" sz="2800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 юридических лиц от </a:t>
            </a:r>
            <a:r>
              <a:rPr lang="ru-RU" sz="2800" b="1" u="sng" dirty="0" smtClean="0"/>
              <a:t>шестидесяти до восьмидесяти тысяч рублей.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971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597670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3. </a:t>
            </a:r>
            <a:r>
              <a:rPr lang="ru-RU" sz="2400" b="1" dirty="0" smtClean="0">
                <a:solidFill>
                  <a:srgbClr val="FF0000"/>
                </a:solidFill>
              </a:rPr>
              <a:t>Допуск работника к исполнению им трудовых обязанностей без: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прохождения в установленном порядке обучения и проверки знаний требований охраны труда, а также обязательных предварительных (при поступлении на работу) и периодических (в течение трудовой деятельности) медицинских осмотров, обязательных медицинских осмотров в начале рабочего дня (смены), обязательных психиатрических освидетельствований или при наличии медицинских противопоказаний - </a:t>
            </a:r>
            <a:r>
              <a:rPr lang="ru-RU" sz="2400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должностных лиц в размере </a:t>
            </a:r>
            <a:r>
              <a:rPr lang="ru-RU" sz="2400" b="1" u="sng" dirty="0" smtClean="0"/>
              <a:t>от пятнадцати до двадцати пяти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лиц, осуществляющих предпринимательскую деятельность без образования юридического лица, - </a:t>
            </a:r>
            <a:r>
              <a:rPr lang="ru-RU" sz="2400" b="1" u="sng" dirty="0" smtClean="0"/>
              <a:t>от пятнадцати до двадцати пяти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юридических лиц -</a:t>
            </a:r>
            <a:r>
              <a:rPr lang="ru-RU" sz="2400" b="1" u="sng" dirty="0" smtClean="0"/>
              <a:t> от ста десяти до ста тридцати тысяч рублей.</a:t>
            </a:r>
          </a:p>
          <a:p>
            <a:pPr marL="82296" indent="0">
              <a:buNone/>
            </a:pPr>
            <a:endParaRPr lang="ru-RU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036496" cy="597670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4. Не обеспечение работников средствами индивидуальной защиты -</a:t>
            </a:r>
          </a:p>
          <a:p>
            <a:pPr marL="82296" indent="0">
              <a:buNone/>
            </a:pPr>
            <a:r>
              <a:rPr lang="ru-RU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на должностных лиц в размере от двадцати до тридцати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на лиц, осуществляющих предпринимательскую деятельность без образования юридического лица, </a:t>
            </a:r>
            <a:r>
              <a:rPr lang="ru-RU" b="1" u="sng" dirty="0" smtClean="0"/>
              <a:t>- от двадцати  до тридцати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на юридических лиц - </a:t>
            </a:r>
            <a:r>
              <a:rPr lang="ru-RU" b="1" u="sng" dirty="0" smtClean="0"/>
              <a:t>от ста тридцати до ста пятидесяти тысяч рублей.</a:t>
            </a:r>
          </a:p>
          <a:p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25417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Новая редакция </a:t>
            </a:r>
            <a:r>
              <a:rPr lang="ru-RU" dirty="0"/>
              <a:t/>
            </a:r>
            <a:br>
              <a:rPr lang="ru-RU" dirty="0"/>
            </a:br>
            <a:r>
              <a:rPr lang="ru-RU" sz="2700" b="1" dirty="0">
                <a:solidFill>
                  <a:srgbClr val="FF0000"/>
                </a:solidFill>
              </a:rPr>
              <a:t>Статья 67.1. Последствия фактического допущения к работе не уполномоченным на это лицом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5616" y="1916832"/>
            <a:ext cx="7818072" cy="427060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3600" dirty="0"/>
              <a:t>Работник, осуществивший фактическое допущение к работе, не будучи уполномоченным на это работодателем, привлекается к ответственности, в том числе материальной, в порядке, установленном настоящим  Кодексом и иными федеральными законами</a:t>
            </a:r>
          </a:p>
        </p:txBody>
      </p:sp>
    </p:spTree>
    <p:extLst>
      <p:ext uri="{BB962C8B-B14F-4D97-AF65-F5344CB8AC3E}">
        <p14:creationId xmlns:p14="http://schemas.microsoft.com/office/powerpoint/2010/main" val="1810695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036496" cy="652534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5. Совершение административных правонарушений, предусмотренных частями 1 - 4 настоящей статьи, лицом, ранее подвергнутым административному наказанию за аналогичное административное правонарушение, -</a:t>
            </a:r>
          </a:p>
          <a:p>
            <a:pPr marL="82296" indent="0">
              <a:buNone/>
            </a:pPr>
            <a:r>
              <a:rPr lang="ru-RU" sz="2400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должностных лиц в размере </a:t>
            </a:r>
            <a:r>
              <a:rPr lang="ru-RU" sz="2400" b="1" u="sng" dirty="0" smtClean="0"/>
              <a:t>от тридцати до сорока тысяч рублей или дисквалификацию на срок от одного года до трех лет;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лиц, осуществляющих предпринимательскую деятельность без образования юридического лица, - </a:t>
            </a:r>
            <a:r>
              <a:rPr lang="ru-RU" sz="2400" b="1" u="sng" dirty="0" smtClean="0"/>
              <a:t>от тридцати до сорока тысяч рублей или административное приостановление деятельности на срок до девяноста суток;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юридических лиц - </a:t>
            </a:r>
            <a:r>
              <a:rPr lang="ru-RU" sz="2400" b="1" u="sng" dirty="0" smtClean="0"/>
              <a:t>от ста  до двухсот тысяч рублей или административное приостановление деятельности на срок до девяноста суток.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332656"/>
            <a:ext cx="8856984" cy="6525344"/>
          </a:xfrm>
        </p:spPr>
        <p:txBody>
          <a:bodyPr>
            <a:normAutofit fontScale="85000" lnSpcReduction="20000"/>
          </a:bodyPr>
          <a:lstStyle/>
          <a:p>
            <a:pPr marL="82296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Статья 14.54 Нарушение установленного порядка проведения специальной оценки условий труда</a:t>
            </a:r>
          </a:p>
          <a:p>
            <a:endParaRPr lang="ru-RU" sz="3500" dirty="0" smtClean="0"/>
          </a:p>
          <a:p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1. Нарушение организацией, проводившей специальную оценку условий труда, установленного порядка проведения специальной оценки условий труда -</a:t>
            </a:r>
          </a:p>
          <a:p>
            <a:pPr marL="82296" indent="0">
              <a:buNone/>
            </a:pPr>
            <a:r>
              <a:rPr lang="ru-RU" sz="4000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 smtClean="0"/>
              <a:t> на должностных лиц в размере </a:t>
            </a:r>
            <a:r>
              <a:rPr lang="ru-RU" sz="4000" b="1" u="sng" dirty="0" smtClean="0"/>
              <a:t>от двадцати  до тридцати тысяч рублей;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 smtClean="0"/>
              <a:t> на юридических лиц - </a:t>
            </a:r>
            <a:r>
              <a:rPr lang="ru-RU" sz="4000" b="1" u="sng" dirty="0" smtClean="0"/>
              <a:t>от семидесяти тысяч до ста тысяч рублей.</a:t>
            </a:r>
          </a:p>
          <a:p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9036496" cy="626469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Статья 14.54 Нарушение установленного порядка проведения специальной оценки условий труда</a:t>
            </a:r>
          </a:p>
          <a:p>
            <a:endParaRPr lang="ru-RU" sz="3500" dirty="0" smtClean="0"/>
          </a:p>
          <a:p>
            <a:pPr marL="82296" indent="0">
              <a:buNone/>
            </a:pP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2. Совершение административного правонарушения, предусмотренного частью 1 настоящей статьи, лицом, ранее подвергнутым административному наказанию за аналогичное административное правонарушение, </a:t>
            </a:r>
            <a:r>
              <a:rPr lang="ru-RU" sz="4000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 smtClean="0"/>
              <a:t> на должностных лиц в размере от сорока тысяч до пятидесяти тысяч рублей или дисквалификацию на срок от одного года до трех лет;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dirty="0" smtClean="0"/>
              <a:t> на юридических лиц - в размере от ста тысяч до двухсот тысяч рублей или административное приостановление деятельности на срок до девяноста суток.</a:t>
            </a:r>
          </a:p>
          <a:p>
            <a:pPr marL="82296" indent="0">
              <a:buNone/>
            </a:pPr>
            <a:endParaRPr lang="ru-RU" sz="4000" dirty="0" smtClean="0"/>
          </a:p>
          <a:p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99936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9036496" cy="59767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+mj-lt"/>
              </a:rPr>
              <a:t>Статья 14.54 Нарушение установленного порядка проведения специальной оценки условий труда</a:t>
            </a:r>
          </a:p>
          <a:p>
            <a:endParaRPr lang="ru-RU" sz="3500" dirty="0" smtClean="0"/>
          </a:p>
          <a:p>
            <a:pPr marL="82296" indent="0">
              <a:buNone/>
            </a:pPr>
            <a:r>
              <a:rPr lang="ru-RU" sz="4000" b="1" u="sng" dirty="0" smtClean="0"/>
              <a:t>Примечание. </a:t>
            </a:r>
          </a:p>
          <a:p>
            <a:pPr marL="82296" indent="0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Эксперт организации, </a:t>
            </a:r>
            <a:r>
              <a:rPr lang="ru-RU" sz="4000" dirty="0" smtClean="0"/>
              <a:t>проводившей специальную оценку условий труда, совершивший при проведении специальной оценки условий труда административное правонарушение, предусмотренное настоящей статьей, несет административную ответственность как должностное лицо;</a:t>
            </a:r>
          </a:p>
          <a:p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294874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+mj-lt"/>
              </a:rPr>
              <a:t>Статья 19.5 дополнена частью 23 следующего содержания</a:t>
            </a:r>
          </a:p>
          <a:p>
            <a:endParaRPr lang="ru-RU" sz="2400" dirty="0" smtClean="0"/>
          </a:p>
          <a:p>
            <a:pPr marL="82296" indent="0">
              <a:buNone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23. Невыполнение в установленный срок или ненадлежащее выполнение законного предписания должностного лица федерального органа исполнительной власти, осуществляющего федеральный государственный надзор за соблюдением трудового законодательства и иных нормативных правовых актов, содержащих нормы трудового права, </a:t>
            </a:r>
            <a:r>
              <a:rPr lang="ru-RU" sz="2400" dirty="0" smtClean="0"/>
              <a:t>влечет наложение административного штрафа: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на должностных лиц в размере </a:t>
            </a:r>
            <a:r>
              <a:rPr lang="ru-RU" sz="2400" b="1" u="sng" dirty="0" smtClean="0"/>
              <a:t>от тридцати до пятидесяти тысяч рублей или дисквалификацию на срок от одного года до трех лет;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на лиц, осуществляющих предпринимательскую деятельность без образования юридического лица, </a:t>
            </a:r>
            <a:r>
              <a:rPr lang="ru-RU" sz="2400" b="1" u="sng" dirty="0" smtClean="0"/>
              <a:t>- от тридцати до пятидесяти тысяч рублей;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на юридических лиц - </a:t>
            </a:r>
            <a:r>
              <a:rPr lang="ru-RU" sz="2400" b="1" u="sng" dirty="0" smtClean="0"/>
              <a:t>от ста до двухсот тысяч рублей;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r>
              <a:rPr lang="ru-RU" sz="2700" b="1" u="sng" dirty="0">
                <a:solidFill>
                  <a:schemeClr val="accent1"/>
                </a:solidFill>
              </a:rPr>
              <a:t>Новая редакция </a:t>
            </a:r>
            <a:r>
              <a:rPr lang="ru-RU" sz="2700" dirty="0">
                <a:solidFill>
                  <a:schemeClr val="accent1"/>
                </a:solidFill>
              </a:rPr>
              <a:t/>
            </a:r>
            <a:br>
              <a:rPr lang="ru-RU" sz="2700" dirty="0">
                <a:solidFill>
                  <a:schemeClr val="accent1"/>
                </a:solidFill>
              </a:rPr>
            </a:br>
            <a:r>
              <a:rPr lang="ru-RU" sz="3300" dirty="0">
                <a:solidFill>
                  <a:srgbClr val="FF0000"/>
                </a:solidFill>
              </a:rPr>
              <a:t>Статья 92. Сокращенная продолжительность рабочего </a:t>
            </a:r>
            <a:r>
              <a:rPr lang="ru-RU" sz="3300" dirty="0" smtClean="0">
                <a:solidFill>
                  <a:srgbClr val="FF0000"/>
                </a:solidFill>
              </a:rPr>
              <a:t>времени</a:t>
            </a:r>
            <a:r>
              <a:rPr lang="ru-RU" sz="3100" dirty="0" smtClean="0">
                <a:solidFill>
                  <a:srgbClr val="FF0000"/>
                </a:solidFill>
              </a:rPr>
              <a:t/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>
                <a:solidFill>
                  <a:srgbClr val="FF0000"/>
                </a:solidFill>
              </a:rPr>
              <a:t/>
            </a:r>
            <a:br>
              <a:rPr lang="ru-RU" sz="31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chemeClr val="accent1"/>
                </a:solidFill>
              </a:rPr>
              <a:t/>
            </a:r>
            <a:br>
              <a:rPr lang="ru-RU" sz="2700" dirty="0">
                <a:solidFill>
                  <a:schemeClr val="accent1"/>
                </a:solidFill>
              </a:rPr>
            </a:br>
            <a:endParaRPr lang="ru-RU" sz="2700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59632" y="1524000"/>
            <a:ext cx="7674056" cy="466344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Сокращенная продолжительность рабочего времени устанавливается, в том числе для работников, условия труда на рабочих местах которых по результатам специальной оценки условий труда отнесены к вредным условиям труда 3 или 4 степени или опасным условиям труда, - не более 36 часов в неделю.</a:t>
            </a:r>
            <a:endParaRPr lang="ru-RU" sz="3200" b="1" dirty="0" smtClean="0"/>
          </a:p>
          <a:p>
            <a:endParaRPr lang="ru-RU" sz="3200" dirty="0" smtClean="0"/>
          </a:p>
          <a:p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/>
              <a:t>Новая редакция 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>
                <a:solidFill>
                  <a:srgbClr val="FF0000"/>
                </a:solidFill>
              </a:rPr>
              <a:t>Статья 92. Сокращенная продолжительность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24000"/>
            <a:ext cx="7674056" cy="4663440"/>
          </a:xfrm>
        </p:spPr>
        <p:txBody>
          <a:bodyPr>
            <a:normAutofit/>
          </a:bodyPr>
          <a:lstStyle/>
          <a:p>
            <a:r>
              <a:rPr lang="ru-RU" b="1" u="sng" dirty="0"/>
              <a:t>дополнена новыми частями второй и третьей следующего содержания:</a:t>
            </a:r>
          </a:p>
          <a:p>
            <a:r>
              <a:rPr lang="ru-RU" dirty="0"/>
              <a:t>Продолжительность рабочего времени конкретного работника устанавливается трудовым договором на основании отраслевого (межотраслевого) соглашения и коллективного договора с учетом результатов специальной оценки условий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469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u="sng" dirty="0">
                <a:solidFill>
                  <a:srgbClr val="FF0000"/>
                </a:solidFill>
              </a:rPr>
              <a:t>Новая редакция 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Статья 92. Сокращенная продолжительность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524000"/>
            <a:ext cx="8682168" cy="5334000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/>
              <a:t>На основании отраслевого (межотраслевого) соглашения и коллективного договора, а также письменного согласия работника, оформленного путем заключения отдельного соглашения к трудовому договору, продолжительность рабочего времени, указанная в абзаце пятом части первой настоящей статьи, может быть увеличена, но не более чем до 40 часов в неделю с выплатой работнику отдельно устанавливаемой денежной компенсации в порядке, размерах и на условиях, которые установлены отраслевыми (межотраслевыми) соглашениями, коллективными договорами.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52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700" dirty="0" smtClean="0">
                <a:solidFill>
                  <a:schemeClr val="accent1"/>
                </a:solidFill>
              </a:rPr>
              <a:t>Специальная оценка условий труда</a:t>
            </a:r>
            <a:endParaRPr lang="ru-RU" sz="37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47800"/>
            <a:ext cx="8784976" cy="5149552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С 01 января 2014 года на смену аттестации рабочих мест по условиям труда пришла специальная оценка условий труда. Порядок проведения специальной оценки условий труда установлен Федеральным законом РФ от 28.12.2013 № 426-ФЗ.</a:t>
            </a:r>
          </a:p>
          <a:p>
            <a:pPr marL="82296" indent="0">
              <a:buNone/>
            </a:pPr>
            <a:endParaRPr lang="ru-RU" sz="2800" dirty="0" smtClean="0"/>
          </a:p>
          <a:p>
            <a:r>
              <a:rPr lang="ru-RU" sz="2800" dirty="0" smtClean="0"/>
              <a:t>Результаты проведенной в соответствии с порядком, действовавшим до дня вступления в силу Федерального закона «О специальной оценке условий труда», аттестации рабочих мест по условиям труда, действительные до окончания срока их действия, но не более чем до 31 декабря 2018 года включительно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Статья 104. Суммированный учет 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                 рабочего </a:t>
            </a:r>
            <a:r>
              <a:rPr lang="ru-RU" dirty="0">
                <a:solidFill>
                  <a:srgbClr val="FF0000"/>
                </a:solidFill>
              </a:rPr>
              <a:t>времени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7624" y="1196752"/>
            <a:ext cx="7746064" cy="5145360"/>
          </a:xfrm>
        </p:spPr>
        <p:txBody>
          <a:bodyPr>
            <a:noAutofit/>
          </a:bodyPr>
          <a:lstStyle/>
          <a:p>
            <a:pPr algn="r">
              <a:lnSpc>
                <a:spcPct val="80000"/>
              </a:lnSpc>
              <a:buNone/>
            </a:pPr>
            <a:r>
              <a:rPr lang="ru-RU" sz="3000" b="1" u="sng" dirty="0" smtClean="0"/>
              <a:t>Прежняя редакция</a:t>
            </a:r>
          </a:p>
          <a:p>
            <a:r>
              <a:rPr lang="ru-RU" b="1" dirty="0" smtClean="0"/>
              <a:t>Часть 1</a:t>
            </a:r>
          </a:p>
          <a:p>
            <a:r>
              <a:rPr lang="ru-RU" sz="2400" dirty="0" smtClean="0"/>
              <a:t>Когда по условиям производства (работы) у индивидуального предпринимателя, в организации в целом или при выполнении отдельных видов работ не может быть соблюдена установленная для данной категории работников ежедневная или еженедельная продолжительность рабочего времени, допускается введение суммированного учета рабочего времени с тем, чтобы продолжительность рабочего времени за учетный период (месяц, квартал и другие периоды) не превышала нормального числа рабочих часов. Учетный период не может превышать одного года.</a:t>
            </a:r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320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accent1"/>
                </a:solidFill>
              </a:rPr>
              <a:t/>
            </a:r>
            <a:br>
              <a:rPr lang="ru-RU" sz="3600" dirty="0" smtClean="0">
                <a:solidFill>
                  <a:schemeClr val="accent1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Статья </a:t>
            </a:r>
            <a:r>
              <a:rPr lang="ru-RU" sz="3600" dirty="0">
                <a:solidFill>
                  <a:srgbClr val="FF0000"/>
                </a:solidFill>
              </a:rPr>
              <a:t>104. Суммированный учет рабочего </a:t>
            </a:r>
            <a:r>
              <a:rPr lang="ru-RU" sz="3600" dirty="0" smtClean="0">
                <a:solidFill>
                  <a:srgbClr val="FF0000"/>
                </a:solidFill>
              </a:rPr>
              <a:t>   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FF0000"/>
                </a:solidFill>
              </a:rPr>
              <a:t>                         времени</a:t>
            </a:r>
            <a:r>
              <a:rPr lang="ru-RU" sz="3600" dirty="0">
                <a:solidFill>
                  <a:srgbClr val="FF0000"/>
                </a:solidFill>
              </a:rPr>
              <a:t/>
            </a:r>
            <a:br>
              <a:rPr lang="ru-RU" sz="3600" dirty="0">
                <a:solidFill>
                  <a:srgbClr val="FF0000"/>
                </a:solidFill>
              </a:rPr>
            </a:br>
            <a:r>
              <a:rPr lang="ru-RU" sz="3600" dirty="0">
                <a:solidFill>
                  <a:srgbClr val="FF0000"/>
                </a:solidFill>
              </a:rPr>
              <a:t>Часть 1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79512" y="1417320"/>
            <a:ext cx="8754176" cy="4770120"/>
          </a:xfrm>
        </p:spPr>
        <p:txBody>
          <a:bodyPr>
            <a:normAutofit fontScale="25000" lnSpcReduction="20000"/>
          </a:bodyPr>
          <a:lstStyle/>
          <a:p>
            <a:pPr algn="r">
              <a:buNone/>
            </a:pPr>
            <a:r>
              <a:rPr lang="ru-RU" sz="9800" b="1" u="sng" dirty="0" smtClean="0"/>
              <a:t>Новая редакция </a:t>
            </a:r>
          </a:p>
          <a:p>
            <a:endParaRPr lang="ru-RU" b="1" dirty="0" smtClean="0"/>
          </a:p>
          <a:p>
            <a:pPr>
              <a:lnSpc>
                <a:spcPct val="120000"/>
              </a:lnSpc>
            </a:pPr>
            <a:r>
              <a:rPr lang="ru-RU" sz="9200" dirty="0" smtClean="0"/>
              <a:t>Когда по условиям производства (работы) у индивидуального предпринимателя, в организации в целом или при выполнении отдельных видов работ не может быть соблюдена установленная для данной категории работников (включая работников, занятых на работах с вредными и (или) опасными условиями труда) ежедневная или еженедельная продолжительность рабочего времени, допускается введение суммированного учета рабочего времени с тем, чтобы продолжительность рабочего времени за учетный период (месяц, квартал и другие периоды) не превышала нормального числа рабочих часов. </a:t>
            </a:r>
            <a:r>
              <a:rPr lang="ru-RU" sz="9200" i="1" u="sng" dirty="0" smtClean="0"/>
              <a:t>Учетный период не может превышать </a:t>
            </a:r>
            <a:r>
              <a:rPr lang="ru-RU" sz="9200" dirty="0" smtClean="0"/>
              <a:t>один год, </a:t>
            </a:r>
            <a:r>
              <a:rPr lang="ru-RU" sz="9200" i="1" u="sng" dirty="0" smtClean="0"/>
              <a:t>а для учета рабочего времени работников, занятых на работах с вредными и (или) опасными условиями труда, - три месяца.</a:t>
            </a:r>
          </a:p>
          <a:p>
            <a:endParaRPr lang="ru-RU" sz="4800" dirty="0" smtClean="0"/>
          </a:p>
          <a:p>
            <a:endParaRPr lang="ru-RU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13640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584</TotalTime>
  <Words>2372</Words>
  <Application>Microsoft Office PowerPoint</Application>
  <PresentationFormat>Экран (4:3)</PresentationFormat>
  <Paragraphs>134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Солнцестояние</vt:lpstr>
      <vt:lpstr>Изменения в трудовом законодательстве Российской Федерации  в 2014 году Федеральный закон Российской Федерации от 28.12.2013 № 421-ФЗ.</vt:lpstr>
      <vt:lpstr>Новая редакция  Статья 67.1. Последствия фактического допущения к работе не уполномоченным на это лицом </vt:lpstr>
      <vt:lpstr>Новая редакция  Статья 67.1. Последствия фактического допущения к работе не уполномоченным на это лицом</vt:lpstr>
      <vt:lpstr> Новая редакция  Статья 92. Сокращенная продолжительность рабочего времени   </vt:lpstr>
      <vt:lpstr>Новая редакция  Статья 92. Сокращенная продолжительность рабочего времени</vt:lpstr>
      <vt:lpstr>Новая редакция  Статья 92. Сокращенная продолжительность рабочего времени</vt:lpstr>
      <vt:lpstr>Специальная оценка условий труда</vt:lpstr>
      <vt:lpstr>Статья 104. Суммированный учет                               рабочего времени </vt:lpstr>
      <vt:lpstr> Статья 104. Суммированный учет рабочего                               времени Часть 1 </vt:lpstr>
      <vt:lpstr>Статья 117. Ежегодный дополнительный оплачиваемый отпуск работникам, занятым на работах с вредн. (или) опасными условиями труда </vt:lpstr>
      <vt:lpstr>Статья 117. Ежегодный дополнительный оплачиваемый отпуск работникам, занятым на работах с вредн. (или) опасными условиями труда </vt:lpstr>
      <vt:lpstr>Статья 117. Ежегодный дополнительный оплачиваемый отпуск работникам, занятым на работах с вредными (или) опасными условиями труда </vt:lpstr>
      <vt:lpstr>Презентация PowerPoint</vt:lpstr>
      <vt:lpstr>Статья 147. Оплата труда работников, занятых тяжелых работах, работах с вредными и (или) опасными и иными особыми условиями труда </vt:lpstr>
      <vt:lpstr>Статья 147. Оплата труда работников, занятых тяжелых работах, работах с вредными и (или) опасными и иными особыми условиями труда </vt:lpstr>
      <vt:lpstr>Статья 147. Оплата труда работников, занятых тяжелых работах, работах с вредными и (или) опасными и иными особыми условиями труда </vt:lpstr>
      <vt:lpstr>                  КОДЕКС РОССИЙСКОЙ ФЕДЕРАЦИИ ОБ АДМИНИСТРАТИВНЫХ ПРАВОНАРУШЕНИЯХ</vt:lpstr>
      <vt:lpstr>Статья 5.27 Нарушение законодательства о труде и об охране труда</vt:lpstr>
      <vt:lpstr>Статья 5.27 Нарушение законодательства о труде и об охране труда</vt:lpstr>
      <vt:lpstr>Изменения в статью 5.27 КоАП РФ, вступающие в силу с 01 января 2015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в трудовом законодательстве в 2014 году</dc:title>
  <dc:creator>Евгений</dc:creator>
  <cp:lastModifiedBy>Прессекретарь</cp:lastModifiedBy>
  <cp:revision>88</cp:revision>
  <dcterms:created xsi:type="dcterms:W3CDTF">2014-02-15T18:42:10Z</dcterms:created>
  <dcterms:modified xsi:type="dcterms:W3CDTF">2014-12-22T05:26:39Z</dcterms:modified>
</cp:coreProperties>
</file>