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73" r:id="rId2"/>
    <p:sldId id="275" r:id="rId3"/>
    <p:sldId id="257" r:id="rId4"/>
    <p:sldId id="284" r:id="rId5"/>
    <p:sldId id="285" r:id="rId6"/>
    <p:sldId id="277" r:id="rId7"/>
    <p:sldId id="278" r:id="rId8"/>
    <p:sldId id="286" r:id="rId9"/>
    <p:sldId id="287" r:id="rId10"/>
    <p:sldId id="279" r:id="rId11"/>
    <p:sldId id="280" r:id="rId12"/>
    <p:sldId id="281" r:id="rId13"/>
    <p:sldId id="282" r:id="rId14"/>
    <p:sldId id="283" r:id="rId15"/>
    <p:sldId id="261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perspective val="30"/>
    </c:view3D>
    <c:plotArea>
      <c:layout>
        <c:manualLayout>
          <c:layoutTarget val="inner"/>
          <c:xMode val="edge"/>
          <c:yMode val="edge"/>
          <c:x val="0.12643315014806791"/>
          <c:y val="4.1170070937744503E-2"/>
          <c:w val="0.53725369398269651"/>
          <c:h val="0.74517169728784161"/>
        </c:manualLayout>
      </c:layout>
      <c:bar3DChart>
        <c:barDir val="col"/>
        <c:grouping val="standard"/>
        <c:ser>
          <c:idx val="0"/>
          <c:order val="0"/>
          <c:tx>
            <c:strRef>
              <c:f>Лист1!$B$1</c:f>
              <c:strCache>
                <c:ptCount val="1"/>
                <c:pt idx="0">
                  <c:v>Общее количество детей</c:v>
                </c:pt>
              </c:strCache>
            </c:strRef>
          </c:tx>
          <c:dLbls>
            <c:showVal val="1"/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</c:numCache>
            </c:num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103227</c:v>
                </c:pt>
                <c:pt idx="1">
                  <c:v>105010</c:v>
                </c:pt>
                <c:pt idx="2">
                  <c:v>107917</c:v>
                </c:pt>
                <c:pt idx="3">
                  <c:v>112120</c:v>
                </c:pt>
              </c:numCache>
            </c:numRef>
          </c:val>
        </c:ser>
        <c:shape val="box"/>
        <c:axId val="75295360"/>
        <c:axId val="76087680"/>
        <c:axId val="66248704"/>
      </c:bar3DChart>
      <c:catAx>
        <c:axId val="75295360"/>
        <c:scaling>
          <c:orientation val="minMax"/>
        </c:scaling>
        <c:axPos val="b"/>
        <c:numFmt formatCode="General" sourceLinked="1"/>
        <c:tickLblPos val="nextTo"/>
        <c:crossAx val="76087680"/>
        <c:crosses val="autoZero"/>
        <c:auto val="1"/>
        <c:lblAlgn val="ctr"/>
        <c:lblOffset val="100"/>
      </c:catAx>
      <c:valAx>
        <c:axId val="76087680"/>
        <c:scaling>
          <c:orientation val="minMax"/>
        </c:scaling>
        <c:axPos val="l"/>
        <c:majorGridlines/>
        <c:numFmt formatCode="General" sourceLinked="1"/>
        <c:tickLblPos val="nextTo"/>
        <c:crossAx val="75295360"/>
        <c:crosses val="autoZero"/>
        <c:crossBetween val="between"/>
      </c:valAx>
      <c:serAx>
        <c:axId val="66248704"/>
        <c:scaling>
          <c:orientation val="minMax"/>
        </c:scaling>
        <c:delete val="1"/>
        <c:axPos val="b"/>
        <c:tickLblPos val="none"/>
        <c:crossAx val="76087680"/>
        <c:crosses val="autoZero"/>
      </c:serAx>
    </c:plotArea>
    <c:legend>
      <c:legendPos val="r"/>
      <c:layout>
        <c:manualLayout>
          <c:xMode val="edge"/>
          <c:yMode val="edge"/>
          <c:x val="0.12127424060161911"/>
          <c:y val="0.73390855507780461"/>
          <c:w val="0.33441363315953432"/>
          <c:h val="5.0033004607053122E-2"/>
        </c:manualLayout>
      </c:layout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6"/>
  <c:chart>
    <c:title>
      <c:tx>
        <c:rich>
          <a:bodyPr/>
          <a:lstStyle/>
          <a:p>
            <a:pPr>
              <a:defRPr/>
            </a:pPr>
            <a:r>
              <a:rPr lang="ru-RU" dirty="0">
                <a:latin typeface="Tahoma" pitchFamily="34" charset="0"/>
                <a:cs typeface="Tahoma" pitchFamily="34" charset="0"/>
              </a:rPr>
              <a:t>Планируемый охват </a:t>
            </a:r>
            <a:r>
              <a:rPr lang="ru-RU" dirty="0" smtClean="0">
                <a:latin typeface="Tahoma" pitchFamily="34" charset="0"/>
                <a:cs typeface="Tahoma" pitchFamily="34" charset="0"/>
              </a:rPr>
              <a:t>детей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ru-RU" dirty="0" smtClean="0">
                <a:latin typeface="Tahoma" pitchFamily="34" charset="0"/>
                <a:cs typeface="Tahoma" pitchFamily="34" charset="0"/>
              </a:rPr>
              <a:t>в</a:t>
            </a:r>
            <a:r>
              <a:rPr lang="ru-RU" baseline="0" dirty="0" smtClean="0">
                <a:latin typeface="Tahoma" pitchFamily="34" charset="0"/>
                <a:cs typeface="Tahoma" pitchFamily="34" charset="0"/>
              </a:rPr>
              <a:t> 2016 году</a:t>
            </a:r>
            <a:r>
              <a:rPr lang="ru-RU" dirty="0" smtClean="0">
                <a:latin typeface="Tahoma" pitchFamily="34" charset="0"/>
                <a:cs typeface="Tahoma" pitchFamily="34" charset="0"/>
              </a:rPr>
              <a:t> – </a:t>
            </a:r>
            <a:r>
              <a:rPr lang="ru-RU" u="sng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89 696 </a:t>
            </a:r>
            <a:r>
              <a:rPr lang="ru-RU" dirty="0" smtClean="0">
                <a:latin typeface="Tahoma" pitchFamily="34" charset="0"/>
                <a:cs typeface="Tahoma" pitchFamily="34" charset="0"/>
              </a:rPr>
              <a:t>детей или 80 %, от общего числа детей в возрасте </a:t>
            </a:r>
          </a:p>
          <a:p>
            <a:pPr>
              <a:defRPr/>
            </a:pPr>
            <a:r>
              <a:rPr lang="ru-RU" dirty="0" smtClean="0">
                <a:latin typeface="Tahoma" pitchFamily="34" charset="0"/>
                <a:cs typeface="Tahoma" pitchFamily="34" charset="0"/>
              </a:rPr>
              <a:t>от</a:t>
            </a:r>
            <a:r>
              <a:rPr lang="ru-RU" baseline="0" dirty="0" smtClean="0">
                <a:latin typeface="Tahoma" pitchFamily="34" charset="0"/>
                <a:cs typeface="Tahoma" pitchFamily="34" charset="0"/>
              </a:rPr>
              <a:t> 7 до 15 лет включительно</a:t>
            </a:r>
            <a:endParaRPr lang="ru-RU" dirty="0">
              <a:latin typeface="Tahoma" pitchFamily="34" charset="0"/>
              <a:cs typeface="Tahoma" pitchFamily="34" charset="0"/>
            </a:endParaRPr>
          </a:p>
        </c:rich>
      </c:tx>
      <c:layout/>
    </c:title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Планируемый охват детей в 2015 году</c:v>
                </c:pt>
              </c:strCache>
            </c:strRef>
          </c:tx>
          <c:dLbls>
            <c:dLbl>
              <c:idx val="0"/>
              <c:layout>
                <c:manualLayout>
                  <c:x val="-0.16350630406220873"/>
                  <c:y val="-0.10278239024912671"/>
                </c:manualLayout>
              </c:layout>
              <c:showVal val="1"/>
            </c:dLbl>
            <c:dLbl>
              <c:idx val="1"/>
              <c:layout>
                <c:manualLayout>
                  <c:x val="0.13570961081723049"/>
                  <c:y val="-0.15419592528647574"/>
                </c:manualLayout>
              </c:layout>
              <c:showVal val="1"/>
            </c:dLbl>
            <c:dLbl>
              <c:idx val="2"/>
              <c:layout>
                <c:manualLayout>
                  <c:x val="0.10811111111111116"/>
                  <c:y val="0.1094899660537143"/>
                </c:manualLayout>
              </c:layout>
              <c:showVal val="1"/>
            </c:dLbl>
            <c:txPr>
              <a:bodyPr/>
              <a:lstStyle/>
              <a:p>
                <a:pPr>
                  <a:defRPr sz="2800" b="1"/>
                </a:pPr>
                <a:endParaRPr lang="ru-RU"/>
              </a:p>
            </c:txPr>
            <c:showVal val="1"/>
            <c:showLeaderLines val="1"/>
          </c:dLbls>
          <c:cat>
            <c:strRef>
              <c:f>Лист1!$A$2:$A$4</c:f>
              <c:strCache>
                <c:ptCount val="3"/>
                <c:pt idx="0">
                  <c:v>дети, находящиеся в ТЖС (чел.)</c:v>
                </c:pt>
                <c:pt idx="1">
                  <c:v>дети работающих граждан (чел.)</c:v>
                </c:pt>
                <c:pt idx="2">
                  <c:v>количество детей, за счет внебюджетных источников, иных средств (чел.)</c:v>
                </c:pt>
              </c:strCache>
            </c:strRef>
          </c:cat>
          <c:val>
            <c:numRef>
              <c:f>Лист1!$B$2:$B$4</c:f>
              <c:numCache>
                <c:formatCode>0</c:formatCode>
                <c:ptCount val="3"/>
                <c:pt idx="0" formatCode="General">
                  <c:v>42342</c:v>
                </c:pt>
                <c:pt idx="1">
                  <c:v>33062</c:v>
                </c:pt>
                <c:pt idx="2" formatCode="General">
                  <c:v>14292</c:v>
                </c:pt>
              </c:numCache>
            </c:numRef>
          </c:val>
        </c:ser>
        <c:firstSliceAng val="0"/>
      </c:pie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layout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title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Детские оздоровительные лагеря</c:v>
                </c:pt>
              </c:strCache>
            </c:strRef>
          </c:tx>
          <c:dPt>
            <c:idx val="0"/>
            <c:explosion val="3"/>
          </c:dPt>
          <c:dPt>
            <c:idx val="1"/>
            <c:explosion val="7"/>
          </c:dPt>
          <c:dPt>
            <c:idx val="2"/>
            <c:explosion val="12"/>
          </c:dPt>
          <c:dPt>
            <c:idx val="3"/>
            <c:explosion val="10"/>
          </c:dPt>
          <c:dPt>
            <c:idx val="4"/>
            <c:explosion val="7"/>
          </c:dPt>
          <c:dLbls>
            <c:dLbl>
              <c:idx val="0"/>
              <c:layout>
                <c:manualLayout>
                  <c:x val="-0.15385988537745068"/>
                  <c:y val="-0.13913211362916622"/>
                </c:manualLayout>
              </c:layout>
              <c:dLblPos val="bestFit"/>
              <c:showVal val="1"/>
            </c:dLbl>
            <c:dLbl>
              <c:idx val="1"/>
              <c:layout>
                <c:manualLayout>
                  <c:x val="6.15827617502505E-2"/>
                  <c:y val="-4.8609220563478876E-2"/>
                </c:manualLayout>
              </c:layout>
              <c:dLblPos val="bestFit"/>
              <c:showVal val="1"/>
            </c:dLbl>
            <c:dLbl>
              <c:idx val="2"/>
              <c:layout>
                <c:manualLayout>
                  <c:x val="1.0421241719456917E-2"/>
                  <c:y val="-5.605898138219558E-3"/>
                </c:manualLayout>
              </c:layout>
              <c:dLblPos val="bestFit"/>
              <c:showVal val="1"/>
            </c:dLbl>
            <c:dLbl>
              <c:idx val="3"/>
              <c:layout>
                <c:manualLayout>
                  <c:x val="5.8789094332386251E-2"/>
                  <c:y val="-2.2163391466515571E-3"/>
                </c:manualLayout>
              </c:layout>
              <c:dLblPos val="bestFit"/>
              <c:showVal val="1"/>
            </c:dLbl>
            <c:dLbl>
              <c:idx val="4"/>
              <c:layout>
                <c:manualLayout>
                  <c:x val="5.2228160909890499E-2"/>
                  <c:y val="0.10032117703489289"/>
                </c:manualLayout>
              </c:layout>
              <c:dLblPos val="bestFit"/>
              <c:showVal val="1"/>
            </c:dLbl>
            <c:txPr>
              <a:bodyPr/>
              <a:lstStyle/>
              <a:p>
                <a:pPr>
                  <a:defRPr sz="20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Лист1!$A$2:$A$6</c:f>
              <c:strCache>
                <c:ptCount val="5"/>
                <c:pt idx="0">
                  <c:v>Лагеря с дневным пребыванием</c:v>
                </c:pt>
                <c:pt idx="1">
                  <c:v>Загородные оздоровительные лагеря</c:v>
                </c:pt>
                <c:pt idx="2">
                  <c:v>Санаторно-оздоровительные лагеря</c:v>
                </c:pt>
                <c:pt idx="3">
                  <c:v>Палаточные лагеря</c:v>
                </c:pt>
                <c:pt idx="4">
                  <c:v>Лагеря труда и отдыха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400</c:v>
                </c:pt>
                <c:pt idx="1">
                  <c:v>29</c:v>
                </c:pt>
                <c:pt idx="2">
                  <c:v>4</c:v>
                </c:pt>
                <c:pt idx="3">
                  <c:v>66</c:v>
                </c:pt>
                <c:pt idx="4">
                  <c:v>121</c:v>
                </c:pt>
              </c:numCache>
            </c:numRef>
          </c:val>
        </c:ser>
        <c:firstSliceAng val="0"/>
      </c:pieChart>
      <c:spPr>
        <a:noFill/>
        <a:ln w="25398">
          <a:noFill/>
        </a:ln>
      </c:spPr>
    </c:plotArea>
    <c:legend>
      <c:legendPos val="r"/>
      <c:layout>
        <c:manualLayout>
          <c:xMode val="edge"/>
          <c:yMode val="edge"/>
          <c:x val="0.56204172410271314"/>
          <c:y val="0.16790470528754536"/>
          <c:w val="0.42673992558384061"/>
          <c:h val="0.78214415505754098"/>
        </c:manualLayout>
      </c:layout>
      <c:txPr>
        <a:bodyPr/>
        <a:lstStyle/>
        <a:p>
          <a:pPr>
            <a:defRPr sz="16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zero"/>
  </c:chart>
  <c:txPr>
    <a:bodyPr/>
    <a:lstStyle/>
    <a:p>
      <a:pPr>
        <a:defRPr sz="1800"/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9.6635992058230744E-2"/>
          <c:y val="2.4760005718076875E-3"/>
          <c:w val="0.81241734789324216"/>
          <c:h val="0.4594419743492948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Финансрование</c:v>
                </c:pt>
              </c:strCache>
            </c:strRef>
          </c:tx>
          <c:dPt>
            <c:idx val="0"/>
            <c:explosion val="14"/>
          </c:dPt>
          <c:dLbls>
            <c:dLbl>
              <c:idx val="1"/>
              <c:layout>
                <c:manualLayout>
                  <c:x val="8.5772521001939953E-2"/>
                  <c:y val="-7.8586901938648476E-3"/>
                </c:manualLayout>
              </c:layout>
              <c:showVal val="1"/>
            </c:dLbl>
            <c:txPr>
              <a:bodyPr/>
              <a:lstStyle/>
              <a:p>
                <a:pPr>
                  <a:defRPr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ru-RU"/>
              </a:p>
            </c:txPr>
            <c:showVal val="1"/>
            <c:showLeaderLines val="1"/>
          </c:dLbls>
          <c:cat>
            <c:strRef>
              <c:f>Лист1!$A$2:$A$3</c:f>
              <c:strCache>
                <c:ptCount val="2"/>
                <c:pt idx="0">
                  <c:v>дети работающих граждан, за счет средств республиканского бюджета (млн.руб.)</c:v>
                </c:pt>
                <c:pt idx="1">
                  <c:v>дети, находящиеся в ТЖС, за счет средств республиканского бюджета (млн.руб.)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134.80000000000001</c:v>
                </c:pt>
                <c:pt idx="1">
                  <c:v>55.6</c:v>
                </c:pt>
              </c:numCache>
            </c:numRef>
          </c:val>
        </c:ser>
      </c:pie3DChart>
    </c:plotArea>
    <c:legend>
      <c:legendPos val="b"/>
      <c:layout>
        <c:manualLayout>
          <c:xMode val="edge"/>
          <c:yMode val="edge"/>
          <c:x val="6.3817281950751412E-2"/>
          <c:y val="0.46148453736726736"/>
          <c:w val="0.92722368454787074"/>
          <c:h val="0.48477149685322501"/>
        </c:manualLayout>
      </c:layout>
      <c:txPr>
        <a:bodyPr/>
        <a:lstStyle/>
        <a:p>
          <a:pPr>
            <a:defRPr sz="1500" baseline="0"/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7"/>
          <c:dLbls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дети работающих граждан, за счет средств республиканского бюджета (млн.руб.)</c:v>
                </c:pt>
                <c:pt idx="1">
                  <c:v>дети, находящиеся в ТЖС, за счет средств республиканского бюджета (млн.руб.)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138.1</c:v>
                </c:pt>
                <c:pt idx="1">
                  <c:v>55.6</c:v>
                </c:pt>
              </c:numCache>
            </c:numRef>
          </c:val>
        </c:ser>
      </c:pie3DChart>
    </c:plotArea>
    <c:legend>
      <c:legendPos val="b"/>
      <c:legendEntry>
        <c:idx val="0"/>
        <c:txPr>
          <a:bodyPr/>
          <a:lstStyle/>
          <a:p>
            <a:pPr>
              <a:defRPr sz="1600"/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600"/>
            </a:pPr>
            <a:endParaRPr lang="ru-RU"/>
          </a:p>
        </c:txPr>
      </c:legendEntry>
      <c:layout>
        <c:manualLayout>
          <c:xMode val="edge"/>
          <c:yMode val="edge"/>
          <c:x val="7.3708533770560372E-2"/>
          <c:y val="0.54152292871413499"/>
          <c:w val="0.85258293245888084"/>
          <c:h val="0.4395803950220224"/>
        </c:manualLayout>
      </c:layout>
      <c:txPr>
        <a:bodyPr/>
        <a:lstStyle/>
        <a:p>
          <a:pPr>
            <a:defRPr sz="1600"/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Овал 4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3FCAEBF-A9C0-4FC6-B81A-64859DF2B9B8}" type="datetimeFigureOut">
              <a:rPr lang="ru-RU"/>
              <a:pPr>
                <a:defRPr/>
              </a:pPr>
              <a:t>18.03.2016</a:t>
            </a:fld>
            <a:endParaRPr lang="ru-RU"/>
          </a:p>
        </p:txBody>
      </p:sp>
      <p:sp>
        <p:nvSpPr>
          <p:cNvPr id="7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634BEC5-9AF5-4268-A91B-3F2AFC54DC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4C56EA-555B-4388-A522-829B6C16D0CC}" type="datetimeFigureOut">
              <a:rPr lang="ru-RU"/>
              <a:pPr>
                <a:defRPr/>
              </a:pPr>
              <a:t>18.03.2016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97996B-4A3C-43E2-B00F-7726BBD7E3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824A51-4B4E-463F-A32B-53460D20EB3D}" type="datetimeFigureOut">
              <a:rPr lang="ru-RU"/>
              <a:pPr>
                <a:defRPr/>
              </a:pPr>
              <a:t>18.03.2016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581D28-AD8C-48CE-ACC2-39A85006234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6F7747-3548-4435-A65A-29B93342C92A}" type="datetimeFigureOut">
              <a:rPr lang="ru-RU"/>
              <a:pPr>
                <a:defRPr/>
              </a:pPr>
              <a:t>18.03.2016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B8F123-EBFB-426D-9CED-9B34AC58C6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Овал 5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Овал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FCB02-AECA-4483-B9F1-E261273428CB}" type="datetimeFigureOut">
              <a:rPr lang="ru-RU"/>
              <a:pPr>
                <a:defRPr/>
              </a:pPr>
              <a:t>18.03.2016</a:t>
            </a:fld>
            <a:endParaRPr lang="ru-RU"/>
          </a:p>
        </p:txBody>
      </p:sp>
      <p:sp>
        <p:nvSpPr>
          <p:cNvPr id="9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B59EEFB-7B0F-4A87-9E60-588E39A5F3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9E3B7A-EE5A-4504-8D87-62B8BCBAE874}" type="datetimeFigureOut">
              <a:rPr lang="ru-RU"/>
              <a:pPr>
                <a:defRPr/>
              </a:pPr>
              <a:t>18.03.2016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8D51BB-A704-48BE-9672-7968FE660B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D94F01B-0037-4EEC-B388-E2D8996F1AFA}" type="datetimeFigureOut">
              <a:rPr lang="ru-RU"/>
              <a:pPr>
                <a:defRPr/>
              </a:pPr>
              <a:t>18.03.2016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4276F69-609B-453D-BA48-F9D6B89988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D7C859-BDEA-4535-B41B-4AF5AD4BE153}" type="datetimeFigureOut">
              <a:rPr lang="ru-RU"/>
              <a:pPr>
                <a:defRPr/>
              </a:pPr>
              <a:t>18.03.2016</a:t>
            </a:fld>
            <a:endParaRPr lang="ru-RU"/>
          </a:p>
        </p:txBody>
      </p:sp>
      <p:sp>
        <p:nvSpPr>
          <p:cNvPr id="4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F13F4D-BF51-490A-8974-005249F4AA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Прямоугольник 2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410E9CC-A426-4CE2-BC13-CD2C5B2662B5}" type="datetimeFigureOut">
              <a:rPr lang="ru-RU"/>
              <a:pPr>
                <a:defRPr/>
              </a:pPr>
              <a:t>18.03.2016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E780358-D6D9-401D-8E7F-16D8C34FFCE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85C0894-2998-4D20-9E41-2E97E239C5D9}" type="datetimeFigureOut">
              <a:rPr lang="ru-RU"/>
              <a:pPr>
                <a:defRPr/>
              </a:pPr>
              <a:t>18.03.2016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BF7E22F-52AC-480C-A555-85E898108A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extLst/>
          </a:lstStyle>
          <a:p>
            <a:pPr indent="-283464" fontAlgn="auto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>
              <a:latin typeface="+mn-lt"/>
            </a:endParaRPr>
          </a:p>
        </p:txBody>
      </p:sp>
      <p:sp>
        <p:nvSpPr>
          <p:cNvPr id="6" name="Блок-схема: процесс 5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Блок-схема: процесс 6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D9B45FC-CCBE-4800-BA1C-12A27EAF6FEB}" type="datetimeFigureOut">
              <a:rPr lang="ru-RU"/>
              <a:pPr>
                <a:defRPr/>
              </a:pPr>
              <a:t>18.03.2016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8DFCD6F-7486-4F30-89C4-95FF6058BCF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Овал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3" name="Текст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bg2">
                    <a:shade val="50000"/>
                    <a:satMod val="200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7D30DE9E-4C42-4C13-931A-FE00C895CBEA}" type="datetimeFigureOut">
              <a:rPr lang="ru-RU"/>
              <a:pPr>
                <a:defRPr/>
              </a:pPr>
              <a:t>18.03.2016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</a:defRPr>
            </a:lvl1pPr>
            <a:extLst/>
          </a:lstStyle>
          <a:p>
            <a:pPr>
              <a:defRPr/>
            </a:pPr>
            <a:fld id="{FA9457BE-F2D4-4464-A4A6-8A554147A2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2" r:id="rId2"/>
    <p:sldLayoutId id="2147483768" r:id="rId3"/>
    <p:sldLayoutId id="2147483763" r:id="rId4"/>
    <p:sldLayoutId id="2147483769" r:id="rId5"/>
    <p:sldLayoutId id="2147483764" r:id="rId6"/>
    <p:sldLayoutId id="2147483770" r:id="rId7"/>
    <p:sldLayoutId id="2147483771" r:id="rId8"/>
    <p:sldLayoutId id="2147483772" r:id="rId9"/>
    <p:sldLayoutId id="2147483765" r:id="rId10"/>
    <p:sldLayoutId id="2147483766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300" kern="1200">
          <a:solidFill>
            <a:srgbClr val="475320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300">
          <a:solidFill>
            <a:srgbClr val="475320"/>
          </a:solidFill>
          <a:latin typeface="Corbel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300">
          <a:solidFill>
            <a:srgbClr val="475320"/>
          </a:solidFill>
          <a:latin typeface="Corbel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300">
          <a:solidFill>
            <a:srgbClr val="475320"/>
          </a:solidFill>
          <a:latin typeface="Corbel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300">
          <a:solidFill>
            <a:srgbClr val="475320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475320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475320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475320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475320"/>
          </a:solidFill>
          <a:latin typeface="Corbel" pitchFamily="34" charset="0"/>
        </a:defRPr>
      </a:lvl9pPr>
      <a:extLst/>
    </p:titleStyle>
    <p:bodyStyle>
      <a:lvl1pPr marL="365125" indent="-282575" algn="l" rtl="0" fontAlgn="base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fontAlgn="base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fontAlgn="base">
        <a:spcBef>
          <a:spcPct val="20000"/>
        </a:spcBef>
        <a:spcAft>
          <a:spcPct val="0"/>
        </a:spcAft>
        <a:buClr>
          <a:srgbClr val="E7BC29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fontAlgn="base">
        <a:spcBef>
          <a:spcPct val="20000"/>
        </a:spcBef>
        <a:spcAft>
          <a:spcPct val="0"/>
        </a:spcAft>
        <a:buClr>
          <a:srgbClr val="D092A7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39903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Общее количество детей </a:t>
            </a:r>
            <a:b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от 7 до 15 лет 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1187624" y="764704"/>
          <a:ext cx="8352928" cy="67687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56921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  <a:effectLst/>
                <a:latin typeface="Arial" charset="0"/>
              </a:rPr>
              <a:t>Нормативы</a:t>
            </a:r>
            <a:endParaRPr lang="ru-RU" sz="4000" b="1" dirty="0">
              <a:solidFill>
                <a:schemeClr val="tx1"/>
              </a:solidFill>
              <a:effectLst/>
            </a:endParaRP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611560" y="1196750"/>
          <a:ext cx="8229600" cy="51845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200"/>
                <a:gridCol w="2160240"/>
                <a:gridCol w="4269160"/>
              </a:tblGrid>
              <a:tr h="72300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25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Verdana" pitchFamily="34" charset="0"/>
                        </a:rPr>
                        <a:t>Стоимость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Verdana" pitchFamily="34" charset="0"/>
                        </a:rPr>
                        <a:t> 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Verdana" pitchFamily="34" charset="0"/>
                        </a:rPr>
                        <a:t>в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Verdana" pitchFamily="34" charset="0"/>
                        </a:rPr>
                        <a:t> 201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Verdana" pitchFamily="34" charset="0"/>
                        </a:rPr>
                        <a:t>5 г.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25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Verdana" pitchFamily="34" charset="0"/>
                        </a:rPr>
                        <a:t>Стоимость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Verdana" pitchFamily="34" charset="0"/>
                        </a:rPr>
                        <a:t> 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Verdana" pitchFamily="34" charset="0"/>
                        </a:rPr>
                        <a:t>в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Verdana" pitchFamily="34" charset="0"/>
                        </a:rPr>
                        <a:t> 201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Verdana" pitchFamily="34" charset="0"/>
                        </a:rPr>
                        <a:t>6 г. 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3">
                            <a:lumMod val="40000"/>
                            <a:lumOff val="60000"/>
                          </a:schemeClr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25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Verdana" pitchFamily="34" charset="0"/>
                        </a:rPr>
                        <a:t>Наименование</a:t>
                      </a:r>
                    </a:p>
                  </a:txBody>
                  <a:tcPr horzOverflow="overflow"/>
                </a:tc>
              </a:tr>
              <a:tr h="96170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25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Verdana" pitchFamily="34" charset="0"/>
                        </a:rPr>
                        <a:t>17205 руб.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25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Verdana" pitchFamily="34" charset="0"/>
                        </a:rPr>
                        <a:t>(на 21 день)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25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Verdana" pitchFamily="34" charset="0"/>
                        </a:rPr>
                        <a:t>17 205 руб.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25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Verdana" pitchFamily="34" charset="0"/>
                        </a:rPr>
                        <a:t>(на 21 день)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25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Verdana" pitchFamily="34" charset="0"/>
                        </a:rPr>
                        <a:t>Стоимость путевки в санаторных оздоровительных лагерях  </a:t>
                      </a: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Verdana" pitchFamily="34" charset="0"/>
                        </a:rPr>
                        <a:t>круглогодичного действия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/>
                </a:tc>
              </a:tr>
              <a:tr h="118152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25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Verdana" pitchFamily="34" charset="0"/>
                        </a:rPr>
                        <a:t>11 056 руб.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25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Verdana" pitchFamily="34" charset="0"/>
                        </a:rPr>
                        <a:t>(на 18 день)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25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Verdana" pitchFamily="34" charset="0"/>
                        </a:rPr>
                        <a:t>11 056 руб.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25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Verdana" pitchFamily="34" charset="0"/>
                        </a:rPr>
                        <a:t>(на 18 дней)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25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Verdana" pitchFamily="34" charset="0"/>
                        </a:rPr>
                        <a:t>12 648 руб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Verdana" pitchFamily="34" charset="0"/>
                        </a:rPr>
                        <a:t>.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25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Verdana" pitchFamily="34" charset="0"/>
                        </a:rPr>
                        <a:t>(на 21 день)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25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Verdana" pitchFamily="34" charset="0"/>
                        </a:rPr>
                        <a:t>Стоимость путевки в  загородных стационарных оздоровительных лагерях </a:t>
                      </a:r>
                    </a:p>
                  </a:txBody>
                  <a:tcPr horzOverflow="overflow"/>
                </a:tc>
              </a:tr>
              <a:tr h="162116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25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Verdana" pitchFamily="34" charset="0"/>
                        </a:rPr>
                        <a:t>2 214 руб.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25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Verdana" pitchFamily="34" charset="0"/>
                        </a:rPr>
                        <a:t>(на 18 дней)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25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Verdana" pitchFamily="34" charset="0"/>
                        </a:rPr>
                        <a:t>2 214 руб.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25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Verdana" pitchFamily="34" charset="0"/>
                        </a:rPr>
                        <a:t>(на 18 дней)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25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Verdana" pitchFamily="34" charset="0"/>
                        </a:rPr>
                        <a:t>Стоимость питания в лагерях с дневным пребыванием детей, лагерях труда и отдыха (на базе общеобразовательных школ)</a:t>
                      </a:r>
                    </a:p>
                  </a:txBody>
                  <a:tcPr horzOverflow="overflow"/>
                </a:tc>
              </a:tr>
              <a:tr h="69718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25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Verdana" pitchFamily="34" charset="0"/>
                        </a:rPr>
                        <a:t>200 руб.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25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Verdana" pitchFamily="34" charset="0"/>
                        </a:rPr>
                        <a:t>(в день)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25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Verdana" pitchFamily="34" charset="0"/>
                        </a:rPr>
                        <a:t>200 руб.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25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Verdana" pitchFamily="34" charset="0"/>
                        </a:rPr>
                        <a:t>(в день)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25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Verdana" pitchFamily="34" charset="0"/>
                        </a:rPr>
                        <a:t>Стоимость питания в палаточном лагере </a:t>
                      </a:r>
                    </a:p>
                  </a:txBody>
                  <a:tcPr horzOverflow="overflow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Индикаторы на 2016 год</a:t>
            </a:r>
            <a:endParaRPr lang="ru-RU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67545" y="1447801"/>
          <a:ext cx="8424935" cy="495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3207"/>
                <a:gridCol w="5547472"/>
                <a:gridCol w="1296144"/>
                <a:gridCol w="1008112"/>
              </a:tblGrid>
              <a:tr h="251418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№ </a:t>
                      </a:r>
                      <a:r>
                        <a:rPr lang="ru-RU" sz="18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/</a:t>
                      </a:r>
                      <a:r>
                        <a:rPr lang="ru-RU" sz="18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</a:t>
                      </a:r>
                      <a:endParaRPr lang="ru-RU" sz="18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Наименование </a:t>
                      </a: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показателя</a:t>
                      </a:r>
                      <a:endParaRPr lang="ru-RU" sz="18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Значение показателя </a:t>
                      </a: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4662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2015 г.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20955" indent="685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2016 г. </a:t>
                      </a:r>
                    </a:p>
                  </a:txBody>
                  <a:tcPr marL="68580" marR="68580" marT="0" marB="0" anchor="ctr"/>
                </a:tc>
              </a:tr>
              <a:tr h="161798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Доля населения возрастной категории от 7 до 15 лет включительно, получившего услугу по отдыху и оздоровлению на базе стационарных учреждений (санаторные учреждения, загородные лагеря), 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12</a:t>
                      </a:r>
                    </a:p>
                  </a:txBody>
                  <a:tcPr marL="68580" marR="68580" marT="0" marB="0" anchor="ctr"/>
                </a:tc>
              </a:tr>
              <a:tr h="247872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Удельный вес детей в возрасте от 7 до 15 лет, охваченных всеми формами отдыха и оздоровления, к общему числу детей от 7 до 15 лет </a:t>
                      </a: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включительно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%</a:t>
                      </a: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(в соответствии с постановлением Правительства РБ «» №49 от 6.02.2013 г.</a:t>
                      </a:r>
                      <a:r>
                        <a:rPr lang="ru-RU" sz="1800" dirty="0" smtClean="0">
                          <a:latin typeface="Times New Roman"/>
                          <a:ea typeface="Calibri"/>
                        </a:rPr>
                        <a:t> «О</a:t>
                      </a: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б утверждении государственной программы Республики Бурятия «Развитие образования, науки и молодежной политики»)</a:t>
                      </a:r>
                      <a:endParaRPr lang="ru-RU" sz="18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42570" algn="ctr"/>
                        </a:tabLst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80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%</a:t>
                      </a:r>
                      <a:endParaRPr lang="ru-RU" sz="1800" dirty="0" smtClean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42570" algn="ctr"/>
                        </a:tabLst>
                      </a:pPr>
                      <a:endParaRPr lang="en-US" sz="1800" dirty="0" smtClean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42570" algn="ctr"/>
                        </a:tabLst>
                      </a:pP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86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333 </a:t>
                      </a:r>
                      <a:r>
                        <a:rPr lang="ru-RU" sz="1800" baseline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ребенка</a:t>
                      </a:r>
                      <a:endParaRPr lang="ru-RU" sz="18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42570" algn="ctr"/>
                        </a:tabLst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80%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42570" algn="ctr"/>
                        </a:tabLst>
                      </a:pPr>
                      <a:endParaRPr lang="ru-RU" sz="1800" dirty="0" smtClean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42570" algn="ctr"/>
                        </a:tabLst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89 696 детей</a:t>
                      </a:r>
                      <a:endParaRPr lang="ru-RU" sz="18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Основные задачи на 2016 год: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1447800"/>
            <a:ext cx="7890842" cy="4800600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Исполнение планов-заданий (предписаний) выданных Управлением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Роспотребнадзора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по РБ, ГУ МЧС России по РБ;</a:t>
            </a:r>
          </a:p>
          <a:p>
            <a:pPr>
              <a:spcBef>
                <a:spcPts val="1200"/>
              </a:spcBef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Лицензирование медицинских кабинетов в ДОУ; </a:t>
            </a:r>
          </a:p>
          <a:p>
            <a:pPr>
              <a:spcBef>
                <a:spcPts val="1200"/>
              </a:spcBef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Организация качественного питания в ДОУ;</a:t>
            </a:r>
          </a:p>
          <a:p>
            <a:pPr>
              <a:spcBef>
                <a:spcPts val="1200"/>
              </a:spcBef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Укрепление материально-технической базы детских оздоровительных учреждений;</a:t>
            </a:r>
          </a:p>
          <a:p>
            <a:pPr>
              <a:spcBef>
                <a:spcPts val="1200"/>
              </a:spcBef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Обеспечение безопасности детей в ДОУ; </a:t>
            </a:r>
          </a:p>
          <a:p>
            <a:pPr>
              <a:spcBef>
                <a:spcPts val="1200"/>
              </a:spcBef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Квалифицированное кадровое обеспечение.</a:t>
            </a:r>
          </a:p>
          <a:p>
            <a:pPr>
              <a:spcBef>
                <a:spcPts val="1200"/>
              </a:spcBef>
              <a:buNone/>
            </a:pPr>
            <a:endParaRPr lang="ru-RU" sz="2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604448" cy="1143000"/>
          </a:xfrm>
        </p:spPr>
        <p:txBody>
          <a:bodyPr>
            <a:normAutofit fontScale="90000"/>
          </a:bodyPr>
          <a:lstStyle/>
          <a:p>
            <a:pPr marL="282575" lvl="0" indent="-17463">
              <a:spcBef>
                <a:spcPts val="600"/>
              </a:spcBef>
            </a:pPr>
            <a:r>
              <a:rPr lang="ru-RU" sz="2700" b="1" dirty="0" smtClean="0"/>
              <a:t>Гранты на реализацию социальных проектов для молодежи на территории муниципальных образований</a:t>
            </a:r>
            <a:r>
              <a:rPr lang="ru-RU" sz="2400" dirty="0" smtClean="0"/>
              <a:t> </a:t>
            </a:r>
            <a:r>
              <a:rPr lang="ru-RU" sz="2400" dirty="0" smtClean="0">
                <a:solidFill>
                  <a:prstClr val="black"/>
                </a:solidFill>
                <a:effectLst/>
                <a:ea typeface="+mn-ea"/>
                <a:cs typeface="+mn-cs"/>
              </a:rPr>
              <a:t/>
            </a:r>
            <a:br>
              <a:rPr lang="ru-RU" sz="2400" dirty="0" smtClean="0">
                <a:solidFill>
                  <a:prstClr val="black"/>
                </a:solidFill>
                <a:effectLst/>
                <a:ea typeface="+mn-ea"/>
                <a:cs typeface="+mn-cs"/>
              </a:rPr>
            </a:b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99592" y="1196752"/>
            <a:ext cx="8244408" cy="5400600"/>
          </a:xfrm>
        </p:spPr>
        <p:txBody>
          <a:bodyPr/>
          <a:lstStyle/>
          <a:p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- пропаганда традиционных семейных ценностей, поддержку молодых семей, популяризацию института семьи;</a:t>
            </a:r>
          </a:p>
          <a:p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- развитие и поддержка органов молодежного самоуправления при законодательных и исполнительных органах государственной власти, а также органах местного самоуправления и образовательных организаций;</a:t>
            </a:r>
          </a:p>
          <a:p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- профилактика правонарушений, противодействие идеологии экстремизма и терроризма в молодежной среде, развитие межнациональных отношений;</a:t>
            </a:r>
          </a:p>
          <a:p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- профориентация, самоопределение молодежи, построение эффективной траектории профессионального развития, поддержку молодых специалистов;</a:t>
            </a:r>
          </a:p>
          <a:p>
            <a:pPr>
              <a:buNone/>
            </a:pPr>
            <a:r>
              <a:rPr lang="ru-RU" sz="2000" dirty="0" smtClean="0">
                <a:solidFill>
                  <a:srgbClr val="444D26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/>
            </a:r>
            <a:br>
              <a:rPr lang="ru-RU" sz="2000" dirty="0" smtClean="0">
                <a:solidFill>
                  <a:srgbClr val="444D26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</a:b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604448" cy="1143000"/>
          </a:xfrm>
        </p:spPr>
        <p:txBody>
          <a:bodyPr>
            <a:normAutofit fontScale="90000"/>
          </a:bodyPr>
          <a:lstStyle/>
          <a:p>
            <a:pPr marL="282575" lvl="0" indent="-17463">
              <a:spcBef>
                <a:spcPts val="600"/>
              </a:spcBef>
            </a:pPr>
            <a:r>
              <a:rPr lang="ru-RU" sz="2700" b="1" dirty="0" smtClean="0"/>
              <a:t>Гранты на реализацию социальных проектов для молодежи на территории муниципальных образований</a:t>
            </a:r>
            <a:r>
              <a:rPr lang="ru-RU" sz="2400" dirty="0" smtClean="0"/>
              <a:t> </a:t>
            </a:r>
            <a:r>
              <a:rPr lang="ru-RU" sz="2400" dirty="0" smtClean="0">
                <a:solidFill>
                  <a:prstClr val="black"/>
                </a:solidFill>
                <a:effectLst/>
                <a:ea typeface="+mn-ea"/>
                <a:cs typeface="+mn-cs"/>
              </a:rPr>
              <a:t/>
            </a:r>
            <a:br>
              <a:rPr lang="ru-RU" sz="2400" dirty="0" smtClean="0">
                <a:solidFill>
                  <a:prstClr val="black"/>
                </a:solidFill>
                <a:effectLst/>
                <a:ea typeface="+mn-ea"/>
                <a:cs typeface="+mn-cs"/>
              </a:rPr>
            </a:b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99592" y="1196752"/>
            <a:ext cx="8244408" cy="6048672"/>
          </a:xfrm>
        </p:spPr>
        <p:txBody>
          <a:bodyPr/>
          <a:lstStyle/>
          <a:p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- развитие студенческих (молодежных) отрядов; </a:t>
            </a:r>
          </a:p>
          <a:p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- поддержка молодых предпринимателей;</a:t>
            </a:r>
          </a:p>
          <a:p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- развитие добровольческой (волонтерской) деятельности;</a:t>
            </a:r>
          </a:p>
          <a:p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- развитие физической культуры и спорта в студенческой и молодежной среде, пропаганду здорового образа жизни и питания, популяризацию Всероссийского физкультурно-спортивного комплекса «Готов к труду и обороне», повышение культуры безопасности жизнедеятельности;</a:t>
            </a:r>
          </a:p>
          <a:p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- развитие и поддержку патриотического воспитания молодежи;</a:t>
            </a:r>
          </a:p>
          <a:p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- предупреждение алкогольных, наркотических и иных видов зависимости молодежи.</a:t>
            </a:r>
          </a:p>
          <a:p>
            <a:pPr>
              <a:buNone/>
            </a:pPr>
            <a:r>
              <a:rPr lang="ru-RU" sz="2000" dirty="0" smtClean="0">
                <a:solidFill>
                  <a:srgbClr val="444D26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/>
            </a:r>
            <a:br>
              <a:rPr lang="ru-RU" sz="2000" dirty="0" smtClean="0">
                <a:solidFill>
                  <a:srgbClr val="444D26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</a:br>
            <a:endParaRPr lang="ru-RU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6013" y="2349500"/>
            <a:ext cx="7497762" cy="11430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satMod val="13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dirty="0">
              <a:solidFill>
                <a:schemeClr val="tx2">
                  <a:satMod val="13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88640"/>
          <a:ext cx="9144000" cy="6669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16013" y="836613"/>
            <a:ext cx="7704137" cy="720725"/>
          </a:xfrm>
        </p:spPr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оздоровительной кампании 2016 года планируют принять участие 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620 детских оздоровительных учреждений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Диаграмма 8"/>
          <p:cNvGraphicFramePr>
            <a:graphicFrameLocks/>
          </p:cNvGraphicFramePr>
          <p:nvPr/>
        </p:nvGraphicFramePr>
        <p:xfrm>
          <a:off x="827584" y="2133600"/>
          <a:ext cx="7921129" cy="43197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39552" y="188650"/>
          <a:ext cx="8424939" cy="64087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0035"/>
                <a:gridCol w="1656196"/>
                <a:gridCol w="1053118"/>
                <a:gridCol w="1053118"/>
                <a:gridCol w="1053118"/>
                <a:gridCol w="1053118"/>
                <a:gridCol w="1053118"/>
                <a:gridCol w="1053118"/>
              </a:tblGrid>
              <a:tr h="636051"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</a:rPr>
                        <a:t>Количество планируемых к открытию детских оздоровительных учреждений, находящихся в муниципальной собственности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8644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latin typeface="Times New Roman"/>
                        </a:rPr>
                        <a:t>№ </a:t>
                      </a:r>
                      <a:r>
                        <a:rPr lang="ru-RU" sz="1800" b="1" i="0" u="none" strike="noStrike" dirty="0" err="1">
                          <a:latin typeface="Times New Roman"/>
                        </a:rPr>
                        <a:t>п</a:t>
                      </a:r>
                      <a:r>
                        <a:rPr lang="ru-RU" sz="1800" b="1" i="0" u="none" strike="noStrike" dirty="0">
                          <a:latin typeface="Times New Roman"/>
                        </a:rPr>
                        <a:t>/</a:t>
                      </a:r>
                      <a:r>
                        <a:rPr lang="ru-RU" sz="1800" b="1" i="0" u="none" strike="noStrike" dirty="0" err="1">
                          <a:latin typeface="Times New Roman"/>
                        </a:rPr>
                        <a:t>п</a:t>
                      </a:r>
                      <a:endParaRPr lang="ru-RU" sz="18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</a:rPr>
                        <a:t>Наименование муниципального образования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</a:rPr>
                        <a:t>Загородные лагеря отдыха и оздоровления детей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</a:rPr>
                        <a:t>Лагеря с дневным пребыванием детей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</a:rPr>
                        <a:t>Палаточные лагеря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</a:rPr>
                        <a:t>Детские лагеря труда и отдыха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</a:rPr>
                        <a:t>Многодневные походы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</a:rPr>
                        <a:t>Экспедиции</a:t>
                      </a:r>
                    </a:p>
                  </a:txBody>
                  <a:tcPr marL="9525" marR="9525" marT="9525" marB="0" anchor="ctr"/>
                </a:tc>
              </a:tr>
              <a:tr h="32345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latin typeface="Times New Roman"/>
                        </a:rPr>
                        <a:t>Баргузинский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latin typeface="Times New Roman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</a:tr>
              <a:tr h="32822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latin typeface="Times New Roman"/>
                        </a:rPr>
                        <a:t>Баунтовский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</a:tr>
              <a:tr h="32345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latin typeface="Times New Roman"/>
                        </a:rPr>
                        <a:t>Бичурский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latin typeface="Times New Roman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</a:tr>
              <a:tr h="32345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latin typeface="Times New Roman"/>
                        </a:rPr>
                        <a:t>Джидинский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24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</a:tr>
              <a:tr h="32345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latin typeface="Times New Roman"/>
                        </a:rPr>
                        <a:t>Еравнинский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</a:tr>
              <a:tr h="32345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latin typeface="Times New Roman"/>
                        </a:rPr>
                        <a:t>Заиграевский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26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latin typeface="Times New Roman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</a:tr>
              <a:tr h="32345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latin typeface="Times New Roman"/>
                        </a:rPr>
                        <a:t>Закаменский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24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latin typeface="Times New Roman"/>
                        </a:rPr>
                        <a:t>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</a:tr>
              <a:tr h="32345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latin typeface="Times New Roman"/>
                        </a:rPr>
                        <a:t>Иволгинский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latin typeface="Times New Roman"/>
                        </a:rPr>
                        <a:t>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latin typeface="Times New Roman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</a:tr>
              <a:tr h="32345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latin typeface="Times New Roman"/>
                        </a:rPr>
                        <a:t>Кабанский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22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latin typeface="Times New Roman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</a:tr>
              <a:tr h="32345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latin typeface="Times New Roman"/>
                        </a:rPr>
                        <a:t>Кижингинский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latin typeface="Times New Roman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</a:tr>
              <a:tr h="32345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 err="1">
                          <a:latin typeface="Times New Roman"/>
                        </a:rPr>
                        <a:t>Курумканский</a:t>
                      </a:r>
                      <a:endParaRPr lang="ru-RU" sz="18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</a:tr>
              <a:tr h="32345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 err="1">
                          <a:latin typeface="Times New Roman"/>
                        </a:rPr>
                        <a:t>Кяхтинский</a:t>
                      </a:r>
                      <a:endParaRPr lang="ru-RU" sz="18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39552" y="188650"/>
          <a:ext cx="8604450" cy="63366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9624"/>
                <a:gridCol w="1828343"/>
                <a:gridCol w="938698"/>
                <a:gridCol w="1075557"/>
                <a:gridCol w="1075557"/>
                <a:gridCol w="1075557"/>
                <a:gridCol w="1075557"/>
                <a:gridCol w="1075557"/>
              </a:tblGrid>
              <a:tr h="615560"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</a:rPr>
                        <a:t>Количество планируемых к открытию детских оздоровительных учреждений, находящихся в муниципальной собственности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5507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latin typeface="Times New Roman"/>
                        </a:rPr>
                        <a:t>№ </a:t>
                      </a:r>
                      <a:r>
                        <a:rPr lang="ru-RU" sz="1600" b="0" i="0" u="none" strike="noStrike" dirty="0" err="1">
                          <a:latin typeface="Times New Roman"/>
                        </a:rPr>
                        <a:t>п</a:t>
                      </a:r>
                      <a:r>
                        <a:rPr lang="ru-RU" sz="1600" b="0" i="0" u="none" strike="noStrike" dirty="0">
                          <a:latin typeface="Times New Roman"/>
                        </a:rPr>
                        <a:t>/</a:t>
                      </a:r>
                      <a:r>
                        <a:rPr lang="ru-RU" sz="1600" b="0" i="0" u="none" strike="noStrike" dirty="0" err="1">
                          <a:latin typeface="Times New Roman"/>
                        </a:rPr>
                        <a:t>п</a:t>
                      </a:r>
                      <a:endParaRPr lang="ru-RU" sz="16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</a:rPr>
                        <a:t>Наименование муниципального образования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</a:rPr>
                        <a:t>Загородные лагеря отдыха и оздоровления детей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</a:rPr>
                        <a:t>Лагеря с дневным пребыванием детей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</a:rPr>
                        <a:t>Палаточные лагеря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</a:rPr>
                        <a:t>Детские лагеря труда и отдыха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</a:rPr>
                        <a:t>Многодневные походы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</a:rPr>
                        <a:t>Экспедиции</a:t>
                      </a:r>
                    </a:p>
                  </a:txBody>
                  <a:tcPr marL="9525" marR="9525" marT="9525" marB="0" anchor="ctr"/>
                </a:tc>
              </a:tr>
              <a:tr h="31303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latin typeface="Times New Roman"/>
                        </a:rPr>
                        <a:t>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latin typeface="Times New Roman"/>
                        </a:rPr>
                        <a:t>Муйский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</a:tr>
              <a:tr h="31303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latin typeface="Times New Roman"/>
                        </a:rPr>
                        <a:t>Мухоршибирский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latin typeface="Times New Roman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</a:tr>
              <a:tr h="31303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latin typeface="Times New Roman"/>
                        </a:rPr>
                        <a:t>Окинский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</a:tr>
              <a:tr h="31303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latin typeface="Times New Roman"/>
                        </a:rPr>
                        <a:t>Прибайкальский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</a:tr>
              <a:tr h="61556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latin typeface="Times New Roman"/>
                        </a:rPr>
                        <a:t>Северо-Байкальский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</a:tr>
              <a:tr h="31303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latin typeface="Times New Roman"/>
                        </a:rPr>
                        <a:t>Селенгинский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latin typeface="Times New Roman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</a:tr>
              <a:tr h="31303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latin typeface="Times New Roman"/>
                        </a:rPr>
                        <a:t>Тарбагатайский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</a:tr>
              <a:tr h="31765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latin typeface="Times New Roman"/>
                        </a:rPr>
                        <a:t>Тункинский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</a:tr>
              <a:tr h="31303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latin typeface="Times New Roman"/>
                        </a:rPr>
                        <a:t>Хоринский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</a:tr>
              <a:tr h="61556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22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latin typeface="Times New Roman"/>
                        </a:rPr>
                        <a:t>г. Северобайкальск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</a:tr>
              <a:tr h="31303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23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latin typeface="Times New Roman"/>
                        </a:rPr>
                        <a:t>г. Улан-Удэ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75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36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latin typeface="Times New Roman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</a:tr>
              <a:tr h="313032">
                <a:tc gridSpan="2">
                  <a:txBody>
                    <a:bodyPr/>
                    <a:lstStyle/>
                    <a:p>
                      <a:pPr algn="r" fontAlgn="b"/>
                      <a:r>
                        <a:rPr lang="ru-RU" sz="1800" b="1" i="0" u="none" strike="noStrike">
                          <a:latin typeface="Times New Roman"/>
                        </a:rPr>
                        <a:t>Итого</a:t>
                      </a: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>
                          <a:latin typeface="Times New Roman"/>
                        </a:rPr>
                        <a:t>23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>
                          <a:latin typeface="Times New Roman"/>
                        </a:rPr>
                        <a:t>400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>
                          <a:latin typeface="Times New Roman"/>
                        </a:rPr>
                        <a:t>66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>
                          <a:latin typeface="Times New Roman"/>
                        </a:rPr>
                        <a:t>121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>
                          <a:latin typeface="Times New Roman"/>
                        </a:rPr>
                        <a:t>54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latin typeface="Times New Roman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Направление детей на отдых и оздоровление за пределы Республики Бурятия: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686800" cy="45720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1200"/>
              </a:spcBef>
            </a:pPr>
            <a:r>
              <a:rPr lang="ru-RU" b="1" dirty="0" smtClean="0"/>
              <a:t>ВДЦ «Океан»       </a:t>
            </a:r>
            <a:r>
              <a:rPr lang="ru-RU" dirty="0" smtClean="0"/>
              <a:t>(г. Владивосток)</a:t>
            </a:r>
          </a:p>
          <a:p>
            <a:pPr>
              <a:lnSpc>
                <a:spcPct val="150000"/>
              </a:lnSpc>
              <a:spcBef>
                <a:spcPts val="1200"/>
              </a:spcBef>
            </a:pPr>
            <a:r>
              <a:rPr lang="ru-RU" b="1" dirty="0" smtClean="0"/>
              <a:t>ВДЦ «Орленок»   </a:t>
            </a:r>
            <a:r>
              <a:rPr lang="ru-RU" dirty="0" smtClean="0"/>
              <a:t>(Краснодарский край)</a:t>
            </a:r>
          </a:p>
          <a:p>
            <a:pPr>
              <a:lnSpc>
                <a:spcPct val="150000"/>
              </a:lnSpc>
              <a:spcBef>
                <a:spcPts val="1200"/>
              </a:spcBef>
            </a:pPr>
            <a:r>
              <a:rPr lang="ru-RU" b="1" dirty="0" smtClean="0"/>
              <a:t>ФДЦ «Смена»</a:t>
            </a:r>
            <a:r>
              <a:rPr lang="ru-RU" dirty="0" smtClean="0"/>
              <a:t>      (Краснодарский край)</a:t>
            </a:r>
          </a:p>
          <a:p>
            <a:pPr>
              <a:lnSpc>
                <a:spcPct val="150000"/>
              </a:lnSpc>
              <a:spcBef>
                <a:spcPts val="1200"/>
              </a:spcBef>
            </a:pPr>
            <a:r>
              <a:rPr lang="ru-RU" b="1" dirty="0" smtClean="0"/>
              <a:t>МДЦ «Артек»       </a:t>
            </a:r>
            <a:r>
              <a:rPr lang="ru-RU" dirty="0" smtClean="0"/>
              <a:t>(Республика Крым)</a:t>
            </a:r>
          </a:p>
          <a:p>
            <a:pPr>
              <a:lnSpc>
                <a:spcPct val="150000"/>
              </a:lnSpc>
              <a:spcBef>
                <a:spcPts val="1200"/>
              </a:spcBef>
            </a:pPr>
            <a:r>
              <a:rPr lang="ru-RU" b="1" dirty="0" smtClean="0"/>
              <a:t>МДЦ «</a:t>
            </a:r>
            <a:r>
              <a:rPr lang="ru-RU" b="1" dirty="0" err="1" smtClean="0"/>
              <a:t>Найрамдал</a:t>
            </a:r>
            <a:r>
              <a:rPr lang="ru-RU" b="1" dirty="0" smtClean="0"/>
              <a:t>»</a:t>
            </a:r>
            <a:r>
              <a:rPr lang="ru-RU" dirty="0" smtClean="0"/>
              <a:t> (Монголия)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Финансирование детской оздоровительной кампании из республиканского бюджета: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3898776" cy="4525963"/>
          </a:xfrm>
        </p:spPr>
        <p:txBody>
          <a:bodyPr/>
          <a:lstStyle/>
          <a:p>
            <a:r>
              <a:rPr lang="ru-RU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2015 г. – 190,4 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млн.руб.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88024" y="1722437"/>
            <a:ext cx="4176464" cy="4525963"/>
          </a:xfrm>
        </p:spPr>
        <p:txBody>
          <a:bodyPr>
            <a:normAutofit/>
          </a:bodyPr>
          <a:lstStyle/>
          <a:p>
            <a:r>
              <a:rPr lang="ru-RU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2016 г. – 193,7 млн. руб.  </a:t>
            </a:r>
            <a:endParaRPr lang="ru-RU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0" y="2492896"/>
          <a:ext cx="4680520" cy="43651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Диаграмма 5"/>
          <p:cNvGraphicFramePr/>
          <p:nvPr/>
        </p:nvGraphicFramePr>
        <p:xfrm>
          <a:off x="4860032" y="2420888"/>
          <a:ext cx="4283968" cy="4248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12" name="Прямая соединительная линия 11"/>
          <p:cNvCxnSpPr/>
          <p:nvPr/>
        </p:nvCxnSpPr>
        <p:spPr>
          <a:xfrm>
            <a:off x="4788024" y="1844824"/>
            <a:ext cx="0" cy="48245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922114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>
                <a:latin typeface="Times New Roman"/>
                <a:ea typeface="Times New Roman"/>
              </a:rPr>
              <a:t>Расчет объема субвенций, предоставляемых местным бюджетам из республиканского бюджета</a:t>
            </a:r>
            <a:endParaRPr lang="ru-RU" sz="2700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23528" y="1196751"/>
          <a:ext cx="8424936" cy="54630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/>
                <a:gridCol w="2016224"/>
                <a:gridCol w="1512168"/>
                <a:gridCol w="1512168"/>
                <a:gridCol w="1440160"/>
                <a:gridCol w="1368152"/>
              </a:tblGrid>
              <a:tr h="14428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/>
                          <a:ea typeface="Times New Roman"/>
                        </a:rPr>
                        <a:t>№ </a:t>
                      </a:r>
                      <a:r>
                        <a:rPr lang="ru-RU" sz="1800" b="1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/>
                          <a:ea typeface="Times New Roman"/>
                        </a:rPr>
                        <a:t>п</a:t>
                      </a:r>
                      <a:r>
                        <a:rPr lang="ru-RU" sz="18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/>
                          <a:ea typeface="Times New Roman"/>
                        </a:rPr>
                        <a:t>/</a:t>
                      </a:r>
                      <a:r>
                        <a:rPr lang="ru-RU" sz="1800" b="1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/>
                          <a:ea typeface="Times New Roman"/>
                        </a:rPr>
                        <a:t>п</a:t>
                      </a:r>
                      <a:endParaRPr lang="ru-RU" sz="18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/>
                          <a:ea typeface="Times New Roman"/>
                        </a:rPr>
                        <a:t>Наименование района</a:t>
                      </a:r>
                      <a:endParaRPr lang="ru-RU" sz="18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/>
                          <a:ea typeface="Times New Roman"/>
                        </a:rPr>
                        <a:t>Кол-во </a:t>
                      </a:r>
                      <a:r>
                        <a:rPr lang="ru-RU" sz="18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/>
                          <a:ea typeface="Times New Roman"/>
                        </a:rPr>
                        <a:t>детей от 7 до 15 лет на 01.01.2015 год</a:t>
                      </a:r>
                      <a:endParaRPr lang="ru-RU" sz="18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/>
                          <a:ea typeface="Times New Roman"/>
                        </a:rPr>
                        <a:t>Сумма на ЛДП, ЛТО палаточные лагеря</a:t>
                      </a:r>
                      <a:endParaRPr lang="ru-RU" sz="18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/>
                          <a:ea typeface="Times New Roman"/>
                        </a:rPr>
                        <a:t>Сумма на лагеря с загородным пребыванием*</a:t>
                      </a:r>
                      <a:endParaRPr lang="ru-RU" sz="18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/>
                          <a:ea typeface="Times New Roman"/>
                        </a:rPr>
                        <a:t>Всего сумма на 2016 год</a:t>
                      </a:r>
                      <a:endParaRPr lang="ru-RU" sz="18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238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Баргузинский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2934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1166,3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1000,5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2166,8</a:t>
                      </a:r>
                    </a:p>
                  </a:txBody>
                  <a:tcPr marL="68580" marR="68580" marT="0" marB="0" anchor="ctr"/>
                </a:tc>
              </a:tr>
              <a:tr h="3238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Баунтовский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1134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450,8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386,7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837,5</a:t>
                      </a:r>
                    </a:p>
                  </a:txBody>
                  <a:tcPr marL="68580" marR="68580" marT="0" marB="0" anchor="ctr"/>
                </a:tc>
              </a:tr>
              <a:tr h="3238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</a:rPr>
                        <a:t>Бичурский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2711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1077,6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271,9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1349,5</a:t>
                      </a:r>
                    </a:p>
                  </a:txBody>
                  <a:tcPr marL="68580" marR="68580" marT="0" marB="0" anchor="ctr"/>
                </a:tc>
              </a:tr>
              <a:tr h="3238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Джидинский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3590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1427,0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1224,2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2651,2</a:t>
                      </a:r>
                    </a:p>
                  </a:txBody>
                  <a:tcPr marL="68580" marR="68580" marT="0" marB="0" anchor="ctr"/>
                </a:tc>
              </a:tr>
              <a:tr h="3238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5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Еравнинский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2472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982,6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1140,5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2123,1</a:t>
                      </a:r>
                    </a:p>
                  </a:txBody>
                  <a:tcPr marL="68580" marR="68580" marT="0" marB="0" anchor="ctr"/>
                </a:tc>
              </a:tr>
              <a:tr h="3238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6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Заиграевский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5826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2315,9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1986,7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4302,6</a:t>
                      </a:r>
                    </a:p>
                  </a:txBody>
                  <a:tcPr marL="68580" marR="68580" marT="0" marB="0" anchor="ctr"/>
                </a:tc>
              </a:tr>
              <a:tr h="3238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7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Закаменский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4001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1590,4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882,8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2473,2</a:t>
                      </a:r>
                    </a:p>
                  </a:txBody>
                  <a:tcPr marL="68580" marR="68580" marT="0" marB="0" anchor="ctr"/>
                </a:tc>
              </a:tr>
              <a:tr h="3238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8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Иволгинский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5817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2312,3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2683,7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4996,0</a:t>
                      </a:r>
                    </a:p>
                  </a:txBody>
                  <a:tcPr marL="68580" marR="68580" marT="0" marB="0" anchor="ctr"/>
                </a:tc>
              </a:tr>
              <a:tr h="3238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9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Кабанский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6567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2610,4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1449,0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4059,4</a:t>
                      </a:r>
                    </a:p>
                  </a:txBody>
                  <a:tcPr marL="68580" marR="68580" marT="0" marB="0" anchor="ctr"/>
                </a:tc>
              </a:tr>
              <a:tr h="3238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10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Кижингинский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2216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880,9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755,7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1636,6</a:t>
                      </a:r>
                    </a:p>
                  </a:txBody>
                  <a:tcPr marL="68580" marR="68580" marT="0" marB="0" anchor="ctr"/>
                </a:tc>
              </a:tr>
              <a:tr h="3238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11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Курумканский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1911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759,6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651,7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1411,3</a:t>
                      </a:r>
                    </a:p>
                  </a:txBody>
                  <a:tcPr marL="68580" marR="68580" marT="0" marB="0" anchor="ctr"/>
                </a:tc>
              </a:tr>
              <a:tr h="3238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12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Кяхтинский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4685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1862,3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1033,7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2896,0</a:t>
                      </a: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23528" y="404661"/>
          <a:ext cx="8610924" cy="62461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2"/>
                <a:gridCol w="2222236"/>
                <a:gridCol w="1435154"/>
                <a:gridCol w="1435154"/>
                <a:gridCol w="1435154"/>
                <a:gridCol w="1435154"/>
              </a:tblGrid>
              <a:tr h="14518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/>
                          <a:ea typeface="Times New Roman"/>
                        </a:rPr>
                        <a:t>№ </a:t>
                      </a:r>
                      <a:r>
                        <a:rPr lang="ru-RU" sz="1800" b="1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/>
                          <a:ea typeface="Times New Roman"/>
                        </a:rPr>
                        <a:t>п</a:t>
                      </a:r>
                      <a:r>
                        <a:rPr lang="ru-RU" sz="18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/>
                          <a:ea typeface="Times New Roman"/>
                        </a:rPr>
                        <a:t>/</a:t>
                      </a:r>
                      <a:r>
                        <a:rPr lang="ru-RU" sz="1800" b="1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/>
                          <a:ea typeface="Times New Roman"/>
                        </a:rPr>
                        <a:t>п</a:t>
                      </a:r>
                      <a:endParaRPr lang="ru-RU" sz="18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/>
                          <a:ea typeface="Times New Roman"/>
                        </a:rPr>
                        <a:t>Наименование района</a:t>
                      </a:r>
                      <a:endParaRPr lang="ru-RU" sz="18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/>
                          <a:ea typeface="Times New Roman"/>
                        </a:rPr>
                        <a:t>Численность детей от 7 до 15 лет на 01.01.2015 год</a:t>
                      </a:r>
                      <a:endParaRPr lang="ru-RU" sz="18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/>
                          <a:ea typeface="Times New Roman"/>
                        </a:rPr>
                        <a:t>Сумма на ЛДП, ЛТО палаточные лагеря</a:t>
                      </a:r>
                      <a:endParaRPr lang="ru-RU" sz="18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/>
                          <a:ea typeface="Times New Roman"/>
                        </a:rPr>
                        <a:t>Сумма на лагеря с загородным пребыванием*</a:t>
                      </a:r>
                      <a:endParaRPr lang="ru-RU" sz="18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/>
                          <a:ea typeface="Times New Roman"/>
                        </a:rPr>
                        <a:t>Всего сумма на 2016 год</a:t>
                      </a:r>
                      <a:endParaRPr lang="ru-RU" sz="18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890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13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</a:rPr>
                        <a:t>Муйский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1267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503,6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127,1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630,7</a:t>
                      </a:r>
                    </a:p>
                  </a:txBody>
                  <a:tcPr marL="68580" marR="68580" marT="0" marB="0" anchor="ctr"/>
                </a:tc>
              </a:tr>
              <a:tr h="3890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14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Мухоршибирский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2958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1175,8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1008,7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2184,5</a:t>
                      </a:r>
                    </a:p>
                  </a:txBody>
                  <a:tcPr marL="68580" marR="68580" marT="0" marB="0" anchor="ctr"/>
                </a:tc>
              </a:tr>
              <a:tr h="3890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15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Окинский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832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330,7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83,4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414,1</a:t>
                      </a:r>
                    </a:p>
                  </a:txBody>
                  <a:tcPr marL="68580" marR="68580" marT="0" marB="0" anchor="ctr"/>
                </a:tc>
              </a:tr>
              <a:tr h="3890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16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Прибайкальский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3326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1322,1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333,6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1655,7</a:t>
                      </a:r>
                    </a:p>
                  </a:txBody>
                  <a:tcPr marL="68580" marR="68580" marT="0" marB="0" anchor="ctr"/>
                </a:tc>
              </a:tr>
              <a:tr h="3890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17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Северо-Байкальский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1398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555,7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476,7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1032,4</a:t>
                      </a:r>
                    </a:p>
                  </a:txBody>
                  <a:tcPr marL="68580" marR="68580" marT="0" marB="0" anchor="ctr"/>
                </a:tc>
              </a:tr>
              <a:tr h="3890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18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</a:rPr>
                        <a:t>Селенгинский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5435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2160,4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2507,5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4667,9</a:t>
                      </a:r>
                    </a:p>
                  </a:txBody>
                  <a:tcPr marL="68580" marR="68580" marT="0" marB="0" anchor="ctr"/>
                </a:tc>
              </a:tr>
              <a:tr h="3890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19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Тарбагатайский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1956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777,5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431,6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1209,1</a:t>
                      </a:r>
                    </a:p>
                  </a:txBody>
                  <a:tcPr marL="68580" marR="68580" marT="0" marB="0" anchor="ctr"/>
                </a:tc>
              </a:tr>
              <a:tr h="3890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20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Тункинский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2973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1181,8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298,2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1480,0</a:t>
                      </a:r>
                    </a:p>
                  </a:txBody>
                  <a:tcPr marL="68580" marR="68580" marT="0" marB="0" anchor="ctr"/>
                </a:tc>
              </a:tr>
              <a:tr h="3890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21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Хоринский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2208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877,7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752,9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1630,6</a:t>
                      </a:r>
                    </a:p>
                  </a:txBody>
                  <a:tcPr marL="68580" marR="68580" marT="0" marB="0" anchor="ctr"/>
                </a:tc>
              </a:tr>
              <a:tr h="3890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22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г. Северобайкальск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2880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1144,8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288,8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1433,6</a:t>
                      </a:r>
                    </a:p>
                  </a:txBody>
                  <a:tcPr marL="68580" marR="68580" marT="0" marB="0" anchor="ctr"/>
                </a:tc>
              </a:tr>
              <a:tr h="3890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23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г. Улан-Удэ 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43023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17101,8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25204,3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42306,1</a:t>
                      </a:r>
                    </a:p>
                  </a:txBody>
                  <a:tcPr marL="68580" marR="68580" marT="0" marB="0" anchor="ctr"/>
                </a:tc>
              </a:tr>
              <a:tr h="3890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</a:rPr>
                        <a:t>Итого: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</a:rPr>
                        <a:t>        112 120   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</a:rPr>
                        <a:t>        44 568,0   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</a:rPr>
                        <a:t>        44 979,9   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        89 547,9   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408</TotalTime>
  <Words>921</Words>
  <Application>Microsoft Office PowerPoint</Application>
  <PresentationFormat>Экран (4:3)</PresentationFormat>
  <Paragraphs>457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Солнцестояние</vt:lpstr>
      <vt:lpstr>Общее количество детей  от 7 до 15 лет  </vt:lpstr>
      <vt:lpstr>Слайд 2</vt:lpstr>
      <vt:lpstr>В оздоровительной кампании 2016 года планируют принять участие 620 детских оздоровительных учреждений</vt:lpstr>
      <vt:lpstr>Слайд 4</vt:lpstr>
      <vt:lpstr>Слайд 5</vt:lpstr>
      <vt:lpstr>Направление детей на отдых и оздоровление за пределы Республики Бурятия:</vt:lpstr>
      <vt:lpstr>Финансирование детской оздоровительной кампании из республиканского бюджета:</vt:lpstr>
      <vt:lpstr>Расчет объема субвенций, предоставляемых местным бюджетам из республиканского бюджета</vt:lpstr>
      <vt:lpstr>Слайд 9</vt:lpstr>
      <vt:lpstr>Нормативы</vt:lpstr>
      <vt:lpstr>Индикаторы на 2016 год</vt:lpstr>
      <vt:lpstr>Основные задачи на 2016 год:</vt:lpstr>
      <vt:lpstr>Гранты на реализацию социальных проектов для молодежи на территории муниципальных образований   </vt:lpstr>
      <vt:lpstr>Гранты на реализацию социальных проектов для молодежи на территории муниципальных образований   </vt:lpstr>
      <vt:lpstr>Спасибо за внимание!</vt:lpstr>
    </vt:vector>
  </TitlesOfParts>
  <Company>Minobnauki RB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Добрый день, уважаемые организаторы детского отдыха!</dc:title>
  <dc:creator>bagannikovaza</dc:creator>
  <cp:lastModifiedBy>bagannikovaza</cp:lastModifiedBy>
  <cp:revision>46</cp:revision>
  <dcterms:created xsi:type="dcterms:W3CDTF">2015-11-19T09:27:32Z</dcterms:created>
  <dcterms:modified xsi:type="dcterms:W3CDTF">2016-03-18T01:38:45Z</dcterms:modified>
</cp:coreProperties>
</file>